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aleway"/>
      <p:regular r:id="rId35"/>
      <p:bold r:id="rId36"/>
      <p:italic r:id="rId37"/>
      <p:boldItalic r:id="rId38"/>
    </p:embeddedFont>
    <p:embeddedFont>
      <p:font typeface="Roboto"/>
      <p:regular r:id="rId39"/>
      <p:bold r:id="rId40"/>
      <p:italic r:id="rId41"/>
      <p:boldItalic r:id="rId42"/>
    </p:embeddedFont>
    <p:embeddedFont>
      <p:font typeface="Lato"/>
      <p:regular r:id="rId43"/>
      <p:bold r:id="rId44"/>
      <p:italic r:id="rId45"/>
      <p:boldItalic r:id="rId46"/>
    </p:embeddedFont>
    <p:embeddedFont>
      <p:font typeface="Lato Black"/>
      <p:bold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44" Type="http://schemas.openxmlformats.org/officeDocument/2006/relationships/font" Target="fonts/Lato-bold.fntdata"/><Relationship Id="rId21" Type="http://schemas.openxmlformats.org/officeDocument/2006/relationships/slide" Target="slides/slide16.xml"/><Relationship Id="rId43" Type="http://schemas.openxmlformats.org/officeDocument/2006/relationships/font" Target="fonts/Lato-regular.fntdata"/><Relationship Id="rId24" Type="http://schemas.openxmlformats.org/officeDocument/2006/relationships/slide" Target="slides/slide19.xml"/><Relationship Id="rId46" Type="http://schemas.openxmlformats.org/officeDocument/2006/relationships/font" Target="fonts/Lato-boldItalic.fntdata"/><Relationship Id="rId23" Type="http://schemas.openxmlformats.org/officeDocument/2006/relationships/slide" Target="slides/slide18.xml"/><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LatoBlack-boldItalic.fntdata"/><Relationship Id="rId25" Type="http://schemas.openxmlformats.org/officeDocument/2006/relationships/slide" Target="slides/slide20.xml"/><Relationship Id="rId47" Type="http://schemas.openxmlformats.org/officeDocument/2006/relationships/font" Target="fonts/LatoBlack-bold.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italic.fntdata"/><Relationship Id="rId14" Type="http://schemas.openxmlformats.org/officeDocument/2006/relationships/slide" Target="slides/slide9.xml"/><Relationship Id="rId36" Type="http://schemas.openxmlformats.org/officeDocument/2006/relationships/font" Target="fonts/Raleway-bold.fntdata"/><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font" Target="fonts/Raleway-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229947445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229947445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solidFill>
                  <a:schemeClr val="dk1"/>
                </a:solidFill>
              </a:rPr>
              <a:t>CAILENYS</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This presentation encapsulate 9 intense weeks of a journey undertaken by a team of 5 motivated individuals, who were eager to go above and beyond to become Machine Learning Technicians.</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229947445f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229947445f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CLINTON</a:t>
            </a:r>
            <a:endParaRPr/>
          </a:p>
          <a:p>
            <a:pPr indent="-317500" lvl="0" marL="457200" rtl="0" algn="l">
              <a:spcBef>
                <a:spcPts val="0"/>
              </a:spcBef>
              <a:spcAft>
                <a:spcPts val="0"/>
              </a:spcAft>
              <a:buSzPts val="1400"/>
              <a:buChar char="●"/>
            </a:pPr>
            <a:r>
              <a:rPr lang="en-GB"/>
              <a:t>Now that we have </a:t>
            </a:r>
            <a:r>
              <a:rPr lang="en-GB"/>
              <a:t>cleaned our data, our visualizations will showcase our data better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229947445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229947445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CLINTON</a:t>
            </a:r>
            <a:endParaRPr/>
          </a:p>
          <a:p>
            <a:pPr indent="-317500" lvl="0" marL="457200" rtl="0" algn="l">
              <a:spcBef>
                <a:spcPts val="0"/>
              </a:spcBef>
              <a:spcAft>
                <a:spcPts val="0"/>
              </a:spcAft>
              <a:buSzPts val="1400"/>
              <a:buChar char="●"/>
            </a:pPr>
            <a:r>
              <a:rPr lang="en-GB"/>
              <a:t>INTUITIVE UpperRight: Can see our 5 neighbourhood groups on a map of NYC</a:t>
            </a:r>
            <a:endParaRPr/>
          </a:p>
          <a:p>
            <a:pPr indent="-317500" lvl="0" marL="457200" rtl="0" algn="l">
              <a:spcBef>
                <a:spcPts val="0"/>
              </a:spcBef>
              <a:spcAft>
                <a:spcPts val="0"/>
              </a:spcAft>
              <a:buSzPts val="1400"/>
              <a:buChar char="●"/>
            </a:pPr>
            <a:r>
              <a:rPr lang="en-GB"/>
              <a:t>Looking at the count of </a:t>
            </a:r>
            <a:r>
              <a:rPr lang="en-GB"/>
              <a:t>properties</a:t>
            </a:r>
            <a:r>
              <a:rPr lang="en-GB"/>
              <a:t> by location</a:t>
            </a:r>
            <a:endParaRPr/>
          </a:p>
          <a:p>
            <a:pPr indent="-317500" lvl="0" marL="457200" rtl="0" algn="l">
              <a:spcBef>
                <a:spcPts val="0"/>
              </a:spcBef>
              <a:spcAft>
                <a:spcPts val="0"/>
              </a:spcAft>
              <a:buSzPts val="1400"/>
              <a:buChar char="●"/>
            </a:pPr>
            <a:r>
              <a:rPr lang="en-GB"/>
              <a:t>While Brooklyn has the highest NUMBER of listings, actually Manhattan has the highest sum of unit pricing</a:t>
            </a:r>
            <a:endParaRPr/>
          </a:p>
          <a:p>
            <a:pPr indent="-317500" lvl="0" marL="457200" rtl="0" algn="l">
              <a:spcBef>
                <a:spcPts val="0"/>
              </a:spcBef>
              <a:spcAft>
                <a:spcPts val="0"/>
              </a:spcAft>
              <a:buSzPts val="1400"/>
              <a:buChar char="●"/>
            </a:pPr>
            <a:r>
              <a:rPr lang="en-GB"/>
              <a:t>So this beckons the question: What does relate to price?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229947445f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229947445f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CLINTON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Reviewing the statistical correlations we can see ROOM TYPE and PROPERTY TYPE correlate the </a:t>
            </a:r>
            <a:r>
              <a:rPr lang="en-GB"/>
              <a:t>highest</a:t>
            </a:r>
            <a:r>
              <a:rPr lang="en-GB"/>
              <a:t> with 60% to price, while our neighbourhood is actually only at 30%</a:t>
            </a:r>
            <a:endParaRPr/>
          </a:p>
          <a:p>
            <a:pPr indent="0" lvl="0" marL="0" rtl="0" algn="l">
              <a:spcBef>
                <a:spcPts val="0"/>
              </a:spcBef>
              <a:spcAft>
                <a:spcPts val="0"/>
              </a:spcAft>
              <a:buNone/>
            </a:pPr>
            <a:r>
              <a:rPr lang="en-GB"/>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229947445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229947445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CLINTON</a:t>
            </a:r>
            <a:endParaRPr/>
          </a:p>
          <a:p>
            <a:pPr indent="-317500" lvl="0" marL="457200" rtl="0" algn="l">
              <a:spcBef>
                <a:spcPts val="0"/>
              </a:spcBef>
              <a:spcAft>
                <a:spcPts val="0"/>
              </a:spcAft>
              <a:buSzPts val="1400"/>
              <a:buChar char="●"/>
            </a:pPr>
            <a:r>
              <a:rPr lang="en-GB"/>
              <a:t>Benefits of removing extreme values also includes trimming the price to provide better visualizations</a:t>
            </a:r>
            <a:endParaRPr/>
          </a:p>
          <a:p>
            <a:pPr indent="-317500" lvl="0" marL="457200" rtl="0" algn="l">
              <a:spcBef>
                <a:spcPts val="0"/>
              </a:spcBef>
              <a:spcAft>
                <a:spcPts val="0"/>
              </a:spcAft>
              <a:buSzPts val="1400"/>
              <a:buChar char="●"/>
            </a:pPr>
            <a:r>
              <a:rPr lang="en-GB"/>
              <a:t>This example showcases price by neighbourhood density and distribution</a:t>
            </a:r>
            <a:endParaRPr/>
          </a:p>
          <a:p>
            <a:pPr indent="-317500" lvl="1" marL="914400" rtl="0" algn="l">
              <a:spcBef>
                <a:spcPts val="0"/>
              </a:spcBef>
              <a:spcAft>
                <a:spcPts val="0"/>
              </a:spcAft>
              <a:buSzPts val="1400"/>
              <a:buChar char="○"/>
            </a:pPr>
            <a:r>
              <a:rPr lang="en-GB"/>
              <a:t>A host can now compare where their $250 unit would compare to similar units in each of the neighbourhoods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229947445f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229947445f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Now let us talk about the design flow of the machine learning model building.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It contains 3 different </a:t>
            </a:r>
            <a:r>
              <a:rPr lang="en-GB"/>
              <a:t>steps</a:t>
            </a:r>
            <a:r>
              <a:rPr lang="en-GB"/>
              <a:t>: model pipeline , feature selection and performance evaluation.</a:t>
            </a:r>
            <a:endParaRPr/>
          </a:p>
          <a:p>
            <a:pPr indent="-317500" lvl="0" marL="457200" rtl="0" algn="l">
              <a:spcBef>
                <a:spcPts val="0"/>
              </a:spcBef>
              <a:spcAft>
                <a:spcPts val="0"/>
              </a:spcAft>
              <a:buSzPts val="1400"/>
              <a:buChar char="-"/>
            </a:pPr>
            <a:r>
              <a:rPr lang="en-GB"/>
              <a:t>I will guide you through each steps one by one in the following few slides.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109a5a6f4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109a5a6f4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3C3C3C"/>
              </a:buClr>
              <a:buSzPts val="1300"/>
              <a:buChar char="-"/>
            </a:pPr>
            <a:r>
              <a:rPr lang="en-GB" sz="1300">
                <a:solidFill>
                  <a:srgbClr val="3C3C3C"/>
                </a:solidFill>
                <a:highlight>
                  <a:srgbClr val="F8F8F8"/>
                </a:highlight>
              </a:rPr>
              <a:t>A machine learning pipeline is a way to codify and automate the workflow it takes to produce a machine learning model.</a:t>
            </a:r>
            <a:endParaRPr/>
          </a:p>
          <a:p>
            <a:pPr indent="-317500" lvl="0" marL="457200" rtl="0" algn="l">
              <a:spcBef>
                <a:spcPts val="0"/>
              </a:spcBef>
              <a:spcAft>
                <a:spcPts val="0"/>
              </a:spcAft>
              <a:buSzPts val="1400"/>
              <a:buChar char="-"/>
            </a:pPr>
            <a:r>
              <a:rPr lang="en-GB"/>
              <a:t>At the first stage clean data enter into the pipeline.</a:t>
            </a:r>
            <a:endParaRPr/>
          </a:p>
          <a:p>
            <a:pPr indent="-317500" lvl="0" marL="457200" rtl="0" algn="l">
              <a:spcBef>
                <a:spcPts val="0"/>
              </a:spcBef>
              <a:spcAft>
                <a:spcPts val="0"/>
              </a:spcAft>
              <a:buSzPts val="1400"/>
              <a:buChar char="-"/>
            </a:pPr>
            <a:r>
              <a:rPr lang="en-GB"/>
              <a:t>In the second stage it </a:t>
            </a:r>
            <a:r>
              <a:rPr lang="en-GB"/>
              <a:t>Transforms</a:t>
            </a:r>
            <a:r>
              <a:rPr lang="en-GB"/>
              <a:t> features based on their data types. All types of feature scaling and encoding are performed in this stage.</a:t>
            </a:r>
            <a:endParaRPr/>
          </a:p>
          <a:p>
            <a:pPr indent="-317500" lvl="0" marL="457200" rtl="0" algn="l">
              <a:spcBef>
                <a:spcPts val="0"/>
              </a:spcBef>
              <a:spcAft>
                <a:spcPts val="0"/>
              </a:spcAft>
              <a:buSzPts val="1400"/>
              <a:buChar char="-"/>
            </a:pPr>
            <a:r>
              <a:rPr lang="en-GB"/>
              <a:t>During the </a:t>
            </a:r>
            <a:r>
              <a:rPr lang="en-GB"/>
              <a:t>third</a:t>
            </a:r>
            <a:r>
              <a:rPr lang="en-GB"/>
              <a:t> stage transformed data trained with different machine learning model.</a:t>
            </a:r>
            <a:endParaRPr/>
          </a:p>
          <a:p>
            <a:pPr indent="-317500" lvl="0" marL="457200" rtl="0" algn="l">
              <a:spcBef>
                <a:spcPts val="0"/>
              </a:spcBef>
              <a:spcAft>
                <a:spcPts val="0"/>
              </a:spcAft>
              <a:buSzPts val="1400"/>
              <a:buChar char="-"/>
            </a:pPr>
            <a:r>
              <a:rPr lang="en-GB"/>
              <a:t>And finally, all models performances are evaluated. Based on this </a:t>
            </a:r>
            <a:r>
              <a:rPr lang="en-GB"/>
              <a:t>initial</a:t>
            </a:r>
            <a:r>
              <a:rPr lang="en-GB"/>
              <a:t> performance,another feature engineering </a:t>
            </a:r>
            <a:r>
              <a:rPr lang="en-GB"/>
              <a:t>performed</a:t>
            </a:r>
            <a:r>
              <a:rPr lang="en-GB"/>
              <a:t> on the dataset and start from feature transformation. It is a CI/CD process to get the best model </a:t>
            </a:r>
            <a:r>
              <a:rPr lang="en-GB"/>
              <a:t>accuracy</a:t>
            </a:r>
            <a:r>
              <a:rPr lang="en-GB"/>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109a5a6f4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109a5a6f4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Initially we use our clean data , use different models to train our data then get the model </a:t>
            </a:r>
            <a:r>
              <a:rPr lang="en-GB"/>
              <a:t>accuracy</a:t>
            </a:r>
            <a:r>
              <a:rPr lang="en-GB"/>
              <a:t> for each model showed on the table at your left. Form here, it is </a:t>
            </a:r>
            <a:r>
              <a:rPr lang="en-GB"/>
              <a:t>visible</a:t>
            </a:r>
            <a:r>
              <a:rPr lang="en-GB"/>
              <a:t> that our model </a:t>
            </a:r>
            <a:r>
              <a:rPr lang="en-GB"/>
              <a:t>accuracy</a:t>
            </a:r>
            <a:r>
              <a:rPr lang="en-GB"/>
              <a:t> is good for trained data but not for test data. That says our model is a overfitted model and raise the importance of feature selection.</a:t>
            </a:r>
            <a:endParaRPr/>
          </a:p>
          <a:p>
            <a:pPr indent="-317500" lvl="0" marL="457200" rtl="0" algn="l">
              <a:spcBef>
                <a:spcPts val="0"/>
              </a:spcBef>
              <a:spcAft>
                <a:spcPts val="0"/>
              </a:spcAft>
              <a:buSzPts val="1400"/>
              <a:buChar char="-"/>
            </a:pPr>
            <a:r>
              <a:rPr lang="en-GB"/>
              <a:t>To overcome this problem, we have to remove some features that are not </a:t>
            </a:r>
            <a:r>
              <a:rPr lang="en-GB"/>
              <a:t>statistically</a:t>
            </a:r>
            <a:r>
              <a:rPr lang="en-GB"/>
              <a:t> significant and train them again with the same models. The outcome listed on the right side table where it shows that we are able to get rid of the overfitting problem and get and overall generalized model.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229947445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229947445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The bar plot here shows R2 score for each model. Based on the r2 score our best model is Gradient </a:t>
            </a:r>
            <a:r>
              <a:rPr lang="en-GB"/>
              <a:t>boosting</a:t>
            </a:r>
            <a:r>
              <a:rPr lang="en-GB"/>
              <a:t> regression model shows by the green bar.</a:t>
            </a:r>
            <a:endParaRPr/>
          </a:p>
          <a:p>
            <a:pPr indent="-317500" lvl="0" marL="457200" rtl="0" algn="l">
              <a:spcBef>
                <a:spcPts val="0"/>
              </a:spcBef>
              <a:spcAft>
                <a:spcPts val="0"/>
              </a:spcAft>
              <a:buSzPts val="1400"/>
              <a:buChar char="-"/>
            </a:pPr>
            <a:r>
              <a:rPr lang="en-GB"/>
              <a:t>The 2nd and 3rd best models are Linear and Ridge regression model shows by the yellow bar. It’s worth to mention that the R2 score of this two models are very close to each other.</a:t>
            </a:r>
            <a:endParaRPr/>
          </a:p>
          <a:p>
            <a:pPr indent="-317500" lvl="0" marL="457200" rtl="0" algn="l">
              <a:spcBef>
                <a:spcPts val="0"/>
              </a:spcBef>
              <a:spcAft>
                <a:spcPts val="0"/>
              </a:spcAft>
              <a:buSzPts val="1400"/>
              <a:buChar char="-"/>
            </a:pPr>
            <a:r>
              <a:rPr lang="en-GB"/>
              <a:t>The worst model in our case is the KNNregression model shows by the red bar..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109a5a6f45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109a5a6f45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In this plot we shows some other Coefficient of determination metrics that are used to evaluate the performance of our model. In all cases, </a:t>
            </a:r>
            <a:r>
              <a:rPr lang="en-GB"/>
              <a:t>Gradient</a:t>
            </a:r>
            <a:r>
              <a:rPr lang="en-GB"/>
              <a:t> boost regression model are </a:t>
            </a:r>
            <a:r>
              <a:rPr lang="en-GB"/>
              <a:t>outperformed compared to other models showed by the gray color bar.</a:t>
            </a:r>
            <a:r>
              <a:rPr lang="en-GB"/>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29947445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229947445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229947445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229947445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Then we took our top 3 model, ridge , linear and gradient boost regression model and used GridsearchCV that is a  process of performing hyperparameter tuning in order to determine the optimal values for a given model.</a:t>
            </a:r>
            <a:endParaRPr/>
          </a:p>
          <a:p>
            <a:pPr indent="-317500" lvl="0" marL="457200" rtl="0" algn="l">
              <a:spcBef>
                <a:spcPts val="0"/>
              </a:spcBef>
              <a:spcAft>
                <a:spcPts val="0"/>
              </a:spcAft>
              <a:buSzPts val="1400"/>
              <a:buChar char="-"/>
            </a:pPr>
            <a:r>
              <a:rPr lang="en-GB"/>
              <a:t>In the table, all the test scores are shown. Even after the hyperparameter tuning we noticed minimal improvement of our model and gradient boosting still comes as the top performed model.</a:t>
            </a:r>
            <a:endParaRPr/>
          </a:p>
          <a:p>
            <a:pPr indent="-317500" lvl="0" marL="457200" rtl="0" algn="l">
              <a:spcBef>
                <a:spcPts val="0"/>
              </a:spcBef>
              <a:spcAft>
                <a:spcPts val="0"/>
              </a:spcAft>
              <a:buSzPts val="1400"/>
              <a:buChar char="-"/>
            </a:pPr>
            <a:r>
              <a:rPr lang="en-GB"/>
              <a:t>Now my </a:t>
            </a:r>
            <a:r>
              <a:rPr lang="en-GB"/>
              <a:t>colleague</a:t>
            </a:r>
            <a:r>
              <a:rPr lang="en-GB"/>
              <a:t> RAM will guide you through the model evaluation and limitations.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229947445f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229947445f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RAM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RAM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RAM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0ef9ff8bf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0ef9ff8bf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595959"/>
              </a:buClr>
              <a:buSzPts val="1400"/>
              <a:buFont typeface="Lato"/>
              <a:buChar char="●"/>
            </a:pPr>
            <a:r>
              <a:rPr lang="en-GB">
                <a:solidFill>
                  <a:srgbClr val="595959"/>
                </a:solidFill>
                <a:latin typeface="Lato"/>
                <a:ea typeface="Lato"/>
                <a:cs typeface="Lato"/>
                <a:sym typeface="Lato"/>
              </a:rPr>
              <a:t>RAM:</a:t>
            </a:r>
            <a:endParaRPr>
              <a:solidFill>
                <a:srgbClr val="595959"/>
              </a:solidFill>
              <a:latin typeface="Lato"/>
              <a:ea typeface="Lato"/>
              <a:cs typeface="Lato"/>
              <a:sym typeface="Lato"/>
            </a:endParaRPr>
          </a:p>
          <a:p>
            <a:pPr indent="-317500" lvl="0" marL="457200" rtl="0" algn="l">
              <a:lnSpc>
                <a:spcPct val="115000"/>
              </a:lnSpc>
              <a:spcBef>
                <a:spcPts val="0"/>
              </a:spcBef>
              <a:spcAft>
                <a:spcPts val="0"/>
              </a:spcAft>
              <a:buSzPts val="1400"/>
              <a:buAutoNum type="arabicPeriod"/>
            </a:pPr>
            <a:r>
              <a:rPr lang="en-GB">
                <a:solidFill>
                  <a:srgbClr val="595959"/>
                </a:solidFill>
                <a:latin typeface="Lato"/>
                <a:ea typeface="Lato"/>
                <a:cs typeface="Lato"/>
                <a:sym typeface="Lato"/>
              </a:rPr>
              <a:t>Regionally specific information may not correlate well other locations (cities), less accurate in LA vs NY.</a:t>
            </a:r>
            <a:endParaRPr>
              <a:solidFill>
                <a:srgbClr val="595959"/>
              </a:solidFill>
              <a:latin typeface="Lato"/>
              <a:ea typeface="Lato"/>
              <a:cs typeface="Lato"/>
              <a:sym typeface="Lato"/>
            </a:endParaRPr>
          </a:p>
          <a:p>
            <a:pPr indent="-317500" lvl="0" marL="457200" rtl="0" algn="l">
              <a:lnSpc>
                <a:spcPct val="115000"/>
              </a:lnSpc>
              <a:spcBef>
                <a:spcPts val="1600"/>
              </a:spcBef>
              <a:spcAft>
                <a:spcPts val="0"/>
              </a:spcAft>
              <a:buClr>
                <a:srgbClr val="595959"/>
              </a:buClr>
              <a:buSzPts val="1400"/>
              <a:buFont typeface="Lato"/>
              <a:buAutoNum type="arabicPeriod"/>
            </a:pPr>
            <a:r>
              <a:rPr lang="en-GB">
                <a:solidFill>
                  <a:srgbClr val="595959"/>
                </a:solidFill>
                <a:latin typeface="Lato"/>
                <a:ea typeface="Lato"/>
                <a:cs typeface="Lato"/>
                <a:sym typeface="Lato"/>
              </a:rPr>
              <a:t>Only looking at data from one year (2019)</a:t>
            </a:r>
            <a:endParaRPr>
              <a:solidFill>
                <a:srgbClr val="595959"/>
              </a:solidFill>
              <a:latin typeface="Lato"/>
              <a:ea typeface="Lato"/>
              <a:cs typeface="Lato"/>
              <a:sym typeface="Lato"/>
            </a:endParaRPr>
          </a:p>
          <a:p>
            <a:pPr indent="-317500" lvl="0" marL="457200" rtl="0" algn="l">
              <a:lnSpc>
                <a:spcPct val="115000"/>
              </a:lnSpc>
              <a:spcBef>
                <a:spcPts val="1600"/>
              </a:spcBef>
              <a:spcAft>
                <a:spcPts val="0"/>
              </a:spcAft>
              <a:buClr>
                <a:srgbClr val="595959"/>
              </a:buClr>
              <a:buSzPts val="1400"/>
              <a:buFont typeface="Lato"/>
              <a:buAutoNum type="arabicPeriod"/>
            </a:pPr>
            <a:r>
              <a:rPr lang="en-GB">
                <a:solidFill>
                  <a:srgbClr val="595959"/>
                </a:solidFill>
                <a:latin typeface="Lato"/>
                <a:ea typeface="Lato"/>
                <a:cs typeface="Lato"/>
                <a:sym typeface="Lato"/>
              </a:rPr>
              <a:t>The dataset had more properties in one neighbourhood than other neighbourhoods .</a:t>
            </a:r>
            <a:endParaRPr>
              <a:solidFill>
                <a:srgbClr val="595959"/>
              </a:solidFill>
              <a:latin typeface="Lato"/>
              <a:ea typeface="Lato"/>
              <a:cs typeface="Lato"/>
              <a:sym typeface="Lato"/>
            </a:endParaRPr>
          </a:p>
          <a:p>
            <a:pPr indent="-317500" lvl="0" marL="457200" rtl="0" algn="l">
              <a:lnSpc>
                <a:spcPct val="115000"/>
              </a:lnSpc>
              <a:spcBef>
                <a:spcPts val="1600"/>
              </a:spcBef>
              <a:spcAft>
                <a:spcPts val="1600"/>
              </a:spcAft>
              <a:buClr>
                <a:srgbClr val="595959"/>
              </a:buClr>
              <a:buSzPts val="1400"/>
              <a:buFont typeface="Lato"/>
              <a:buAutoNum type="arabicPeriod"/>
            </a:pPr>
            <a:r>
              <a:rPr lang="en-GB">
                <a:solidFill>
                  <a:srgbClr val="595959"/>
                </a:solidFill>
                <a:latin typeface="Lato"/>
                <a:ea typeface="Lato"/>
                <a:cs typeface="Lato"/>
                <a:sym typeface="Lato"/>
              </a:rPr>
              <a:t>Our analysis only included price and property details, not how OFTEN a place was rented. Popularity Unknown (only # of reviews vs times rented).</a:t>
            </a:r>
            <a:endParaRPr>
              <a:solidFill>
                <a:srgbClr val="595959"/>
              </a:solidFill>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229947445f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229947445f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595959"/>
              </a:buClr>
              <a:buSzPts val="1400"/>
              <a:buFont typeface="Lato"/>
              <a:buChar char="●"/>
            </a:pPr>
            <a:r>
              <a:rPr lang="en-GB">
                <a:solidFill>
                  <a:srgbClr val="595959"/>
                </a:solidFill>
                <a:latin typeface="Lato"/>
                <a:ea typeface="Lato"/>
                <a:cs typeface="Lato"/>
                <a:sym typeface="Lato"/>
              </a:rPr>
              <a:t>CAILENYS</a:t>
            </a:r>
            <a:endParaRPr/>
          </a:p>
          <a:p>
            <a:pPr indent="-317500" lvl="0" marL="457200" rtl="0" algn="l">
              <a:spcBef>
                <a:spcPts val="0"/>
              </a:spcBef>
              <a:spcAft>
                <a:spcPts val="0"/>
              </a:spcAft>
              <a:buSzPts val="1400"/>
              <a:buAutoNum type="arabicPeriod"/>
            </a:pPr>
            <a:r>
              <a:rPr lang="en-GB"/>
              <a:t>More correlated Features == Better Price Predictions</a:t>
            </a:r>
            <a:endParaRPr/>
          </a:p>
          <a:p>
            <a:pPr indent="-317500" lvl="0" marL="457200" rtl="0" algn="l">
              <a:spcBef>
                <a:spcPts val="0"/>
              </a:spcBef>
              <a:spcAft>
                <a:spcPts val="0"/>
              </a:spcAft>
              <a:buSzPts val="1400"/>
              <a:buAutoNum type="arabicPeriod"/>
            </a:pPr>
            <a:r>
              <a:rPr lang="en-GB"/>
              <a:t>SVR +1% accuracy</a:t>
            </a:r>
            <a:endParaRPr/>
          </a:p>
          <a:p>
            <a:pPr indent="-317500" lvl="0" marL="457200" rtl="0" algn="l">
              <a:spcBef>
                <a:spcPts val="0"/>
              </a:spcBef>
              <a:spcAft>
                <a:spcPts val="0"/>
              </a:spcAft>
              <a:buSzPts val="1400"/>
              <a:buAutoNum type="arabicPeriod"/>
            </a:pPr>
            <a:r>
              <a:rPr lang="en-GB"/>
              <a:t>Full accounting forecasts are ONLY possible with both INCOME and EXPENSE (missing)</a:t>
            </a:r>
            <a:endParaRPr/>
          </a:p>
          <a:p>
            <a:pPr indent="-317500" lvl="1" marL="914400" rtl="0" algn="l">
              <a:spcBef>
                <a:spcPts val="0"/>
              </a:spcBef>
              <a:spcAft>
                <a:spcPts val="0"/>
              </a:spcAft>
              <a:buSzPts val="1400"/>
              <a:buAutoNum type="alphaLcPeriod"/>
            </a:pPr>
            <a:r>
              <a:rPr lang="en-GB"/>
              <a:t>ARR = Annual Recurring Revenue (we need expenses and </a:t>
            </a:r>
            <a:r>
              <a:rPr lang="en-GB"/>
              <a:t>vacancy</a:t>
            </a:r>
            <a:r>
              <a:rPr lang="en-GB"/>
              <a:t> information to calculate/predict)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283c78e5bd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283c78e5bd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BRETT</a:t>
            </a:r>
            <a:endParaRPr/>
          </a:p>
          <a:p>
            <a:pPr indent="-317500" lvl="0" marL="457200" rtl="0" algn="l">
              <a:spcBef>
                <a:spcPts val="0"/>
              </a:spcBef>
              <a:spcAft>
                <a:spcPts val="0"/>
              </a:spcAft>
              <a:buSzPts val="1400"/>
              <a:buChar char="-"/>
            </a:pPr>
            <a:r>
              <a:rPr lang="en-GB"/>
              <a:t>Now that Cailenys has explained how would could enhance our project, I would like to talk about where could these enhancements lead us and improve our business case.</a:t>
            </a:r>
            <a:endParaRPr/>
          </a:p>
          <a:p>
            <a:pPr indent="-317500" lvl="0" marL="457200" rtl="0" algn="l">
              <a:spcBef>
                <a:spcPts val="0"/>
              </a:spcBef>
              <a:spcAft>
                <a:spcPts val="0"/>
              </a:spcAft>
              <a:buSzPts val="1400"/>
              <a:buChar char="-"/>
            </a:pPr>
            <a:r>
              <a:rPr lang="en-GB"/>
              <a:t>Ultimately this is an exercise in improving AirBnB’s Smart Pricing feature which is a setting a host can toggle to allow AirBnB to recommend or set the price for you.</a:t>
            </a:r>
            <a:endParaRPr/>
          </a:p>
          <a:p>
            <a:pPr indent="-317500" lvl="0" marL="457200" rtl="0" algn="l">
              <a:spcBef>
                <a:spcPts val="0"/>
              </a:spcBef>
              <a:spcAft>
                <a:spcPts val="0"/>
              </a:spcAft>
              <a:buSzPts val="1400"/>
              <a:buChar char="-"/>
            </a:pPr>
            <a:r>
              <a:rPr lang="en-GB"/>
              <a:t>AirBnB could launch </a:t>
            </a:r>
            <a:r>
              <a:rPr lang="en-GB"/>
              <a:t>a pilot program where a host gives AirBnB access to additional information such as:</a:t>
            </a:r>
            <a:endParaRPr/>
          </a:p>
          <a:p>
            <a:pPr indent="-317500" lvl="1" marL="914400" rtl="0" algn="l">
              <a:spcBef>
                <a:spcPts val="0"/>
              </a:spcBef>
              <a:spcAft>
                <a:spcPts val="0"/>
              </a:spcAft>
              <a:buSzPts val="1400"/>
              <a:buChar char="-"/>
            </a:pPr>
            <a:r>
              <a:rPr lang="en-GB"/>
              <a:t>Mortgage payments amounts</a:t>
            </a:r>
            <a:endParaRPr/>
          </a:p>
          <a:p>
            <a:pPr indent="-317500" lvl="1" marL="914400" rtl="0" algn="l">
              <a:spcBef>
                <a:spcPts val="0"/>
              </a:spcBef>
              <a:spcAft>
                <a:spcPts val="0"/>
              </a:spcAft>
              <a:buSzPts val="1400"/>
              <a:buChar char="-"/>
            </a:pPr>
            <a:r>
              <a:rPr lang="en-GB"/>
              <a:t>Desired margin % that you would like</a:t>
            </a:r>
            <a:endParaRPr/>
          </a:p>
          <a:p>
            <a:pPr indent="-317500" lvl="0" marL="457200" rtl="0" algn="l">
              <a:spcBef>
                <a:spcPts val="0"/>
              </a:spcBef>
              <a:spcAft>
                <a:spcPts val="0"/>
              </a:spcAft>
              <a:buSzPts val="1400"/>
              <a:buChar char="-"/>
            </a:pPr>
            <a:r>
              <a:rPr lang="en-GB"/>
              <a:t>With this information fo</a:t>
            </a:r>
            <a:r>
              <a:rPr lang="en-GB"/>
              <a:t>r</a:t>
            </a:r>
            <a:r>
              <a:rPr lang="en-GB"/>
              <a:t> the </a:t>
            </a:r>
            <a:r>
              <a:rPr lang="en-GB"/>
              <a:t>cost </a:t>
            </a:r>
            <a:r>
              <a:rPr lang="en-GB"/>
              <a:t>side of the revenue equation, AirBnb would have access to additional, high quality features for the ML model which can give the host a better price recommendation.</a:t>
            </a:r>
            <a:endParaRPr/>
          </a:p>
          <a:p>
            <a:pPr indent="-317500" lvl="0" marL="457200" rtl="0" algn="l">
              <a:spcBef>
                <a:spcPts val="0"/>
              </a:spcBef>
              <a:spcAft>
                <a:spcPts val="0"/>
              </a:spcAft>
              <a:buSzPts val="1400"/>
              <a:buChar char="-"/>
            </a:pPr>
            <a:r>
              <a:rPr lang="en-GB"/>
              <a:t>The model could correlate certain amenities with higher prices (parking, air conditioning in the summer) which could assist hosts in prioritizing upgrades to their space</a:t>
            </a:r>
            <a:endParaRPr/>
          </a:p>
          <a:p>
            <a:pPr indent="-317500" lvl="0" marL="457200" rtl="0" algn="l">
              <a:spcBef>
                <a:spcPts val="0"/>
              </a:spcBef>
              <a:spcAft>
                <a:spcPts val="0"/>
              </a:spcAft>
              <a:buSzPts val="1400"/>
              <a:buChar char="-"/>
            </a:pPr>
            <a:r>
              <a:rPr lang="en-GB"/>
              <a:t>The mode could also suggest that you consider changing certain inputs, such as whether or not you want to charge a cleaning fee, or if you should consider not splitting the fee’s with your guests. </a:t>
            </a:r>
            <a:endParaRPr/>
          </a:p>
          <a:p>
            <a:pPr indent="-317500" lvl="0" marL="457200" rtl="0" algn="l">
              <a:spcBef>
                <a:spcPts val="0"/>
              </a:spcBef>
              <a:spcAft>
                <a:spcPts val="0"/>
              </a:spcAft>
              <a:buSzPts val="1400"/>
              <a:buChar char="-"/>
            </a:pPr>
            <a:r>
              <a:rPr lang="en-GB"/>
              <a:t>These prompts could be accompanied with data-driven insights presenting the host with potential profit increases should they opt-in to the recommendations given</a:t>
            </a:r>
            <a:endParaRPr/>
          </a:p>
          <a:p>
            <a:pPr indent="-317500" lvl="0" marL="457200" rtl="0" algn="l">
              <a:spcBef>
                <a:spcPts val="0"/>
              </a:spcBef>
              <a:spcAft>
                <a:spcPts val="0"/>
              </a:spcAft>
              <a:buSzPts val="1400"/>
              <a:buChar char="-"/>
            </a:pPr>
            <a:r>
              <a:rPr lang="en-GB"/>
              <a:t>This is even more powerful at scale for those with more than one unit,  property management companies, or hotels who could average the revenue over multiple units.</a:t>
            </a:r>
            <a:endParaRPr/>
          </a:p>
          <a:p>
            <a:pPr indent="-317500" lvl="0" marL="457200" rtl="0" algn="l">
              <a:spcBef>
                <a:spcPts val="0"/>
              </a:spcBef>
              <a:spcAft>
                <a:spcPts val="0"/>
              </a:spcAft>
              <a:buSzPts val="1400"/>
              <a:buChar char="-"/>
            </a:pPr>
            <a:r>
              <a:rPr lang="en-GB"/>
              <a:t>Translation: </a:t>
            </a:r>
            <a:r>
              <a:rPr lang="en-GB">
                <a:solidFill>
                  <a:schemeClr val="dk1"/>
                </a:solidFill>
              </a:rPr>
              <a:t>higher price accuracy = happier hosts = higher likelihood more hosts join AirBnB = higher profits for AirBnB</a:t>
            </a:r>
            <a:endParaRPr/>
          </a:p>
          <a:p>
            <a:pPr indent="-317500" lvl="0" marL="457200" rtl="0" algn="l">
              <a:spcBef>
                <a:spcPts val="0"/>
              </a:spcBef>
              <a:spcAft>
                <a:spcPts val="0"/>
              </a:spcAft>
              <a:buSzPts val="1400"/>
              <a:buChar char="-"/>
            </a:pPr>
            <a:r>
              <a:rPr lang="en-GB"/>
              <a:t>Lastly, to improve the demand assumptions, AirBnB should strive to emulate Uber’s surge pricing feature.</a:t>
            </a:r>
            <a:endParaRPr/>
          </a:p>
          <a:p>
            <a:pPr indent="-317500" lvl="1" marL="914400" rtl="0" algn="l">
              <a:spcBef>
                <a:spcPts val="0"/>
              </a:spcBef>
              <a:spcAft>
                <a:spcPts val="0"/>
              </a:spcAft>
              <a:buSzPts val="1400"/>
              <a:buChar char="-"/>
            </a:pPr>
            <a:r>
              <a:rPr lang="en-GB"/>
              <a:t>If the SmartPricing feature can better capture events taking place in your area, or seasonal price fluctuations for the market in general, then this would allow the host to properly increase the price to take </a:t>
            </a:r>
            <a:r>
              <a:rPr lang="en-GB"/>
              <a:t>advantage</a:t>
            </a:r>
            <a:r>
              <a:rPr lang="en-GB"/>
              <a:t> of high-demand times.</a:t>
            </a:r>
            <a:endParaRPr/>
          </a:p>
          <a:p>
            <a:pPr indent="-317500" lvl="1" marL="914400" rtl="0" algn="l">
              <a:spcBef>
                <a:spcPts val="0"/>
              </a:spcBef>
              <a:spcAft>
                <a:spcPts val="0"/>
              </a:spcAft>
              <a:buSzPts val="1400"/>
              <a:buChar char="-"/>
            </a:pPr>
            <a:r>
              <a:rPr lang="en-GB"/>
              <a:t>Better capturing demand allows for the host to lower the price in lower demand times. Then the model can capture this change and reflect that for the yearly financial predictions on a dashboard.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0ef9ff8bf4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0ef9ff8bf4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10743581d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10743581d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Discussion of whether dropping neighbourhoods was necessary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103684619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10368461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Cailenys:</a:t>
            </a:r>
            <a:endParaRPr/>
          </a:p>
          <a:p>
            <a:pPr indent="-317500" lvl="0" marL="457200" rtl="0" algn="l">
              <a:spcBef>
                <a:spcPts val="0"/>
              </a:spcBef>
              <a:spcAft>
                <a:spcPts val="0"/>
              </a:spcAft>
              <a:buSzPts val="1400"/>
              <a:buChar char="●"/>
            </a:pPr>
            <a:r>
              <a:rPr lang="en-GB"/>
              <a:t>Host pricing optimization = improve revenue for Airbnb</a:t>
            </a:r>
            <a:endParaRPr/>
          </a:p>
          <a:p>
            <a:pPr indent="-317500" lvl="0" marL="457200" rtl="0" algn="l">
              <a:lnSpc>
                <a:spcPct val="115000"/>
              </a:lnSpc>
              <a:spcBef>
                <a:spcPts val="0"/>
              </a:spcBef>
              <a:spcAft>
                <a:spcPts val="0"/>
              </a:spcAft>
              <a:buSzPts val="1400"/>
              <a:buChar char="●"/>
            </a:pPr>
            <a:r>
              <a:rPr lang="en-GB" sz="1200">
                <a:solidFill>
                  <a:srgbClr val="374151"/>
                </a:solidFill>
                <a:latin typeface="Roboto"/>
                <a:ea typeface="Roboto"/>
                <a:cs typeface="Roboto"/>
                <a:sym typeface="Roboto"/>
              </a:rPr>
              <a:t>The real rental price and the features in our DataFrame were based on historical Airbnb data from NYC (2019) and obtained from a public  source known as Kaggle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solidFill>
                  <a:schemeClr val="dk1"/>
                </a:solidFill>
              </a:rPr>
              <a:t>BRETT</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First, we began with exploring our dataset to begin assessing our defined business case.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229947445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229947445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BRETT</a:t>
            </a:r>
            <a:endParaRPr/>
          </a:p>
          <a:p>
            <a:pPr indent="-317500" lvl="0" marL="457200" rtl="0" algn="l">
              <a:spcBef>
                <a:spcPts val="0"/>
              </a:spcBef>
              <a:spcAft>
                <a:spcPts val="0"/>
              </a:spcAft>
              <a:buSzPts val="1400"/>
              <a:buChar char="●"/>
            </a:pPr>
            <a:r>
              <a:rPr lang="en-GB"/>
              <a:t>The original dataset from kaggle fundamentally associated the value of a property with the location, but does not contain the full suite of features that people use when they assess whether or not they would like to book a specific AirBnB</a:t>
            </a:r>
            <a:endParaRPr/>
          </a:p>
          <a:p>
            <a:pPr indent="-317500" lvl="0" marL="457200" rtl="0" algn="l">
              <a:spcBef>
                <a:spcPts val="0"/>
              </a:spcBef>
              <a:spcAft>
                <a:spcPts val="0"/>
              </a:spcAft>
              <a:buSzPts val="1400"/>
              <a:buChar char="●"/>
            </a:pPr>
            <a:r>
              <a:rPr lang="en-GB"/>
              <a:t>If you’re planning a group trip for example with 6 people, you would need to know:</a:t>
            </a:r>
            <a:endParaRPr/>
          </a:p>
          <a:p>
            <a:pPr indent="-317500" lvl="1" marL="914400" rtl="0" algn="l">
              <a:spcBef>
                <a:spcPts val="0"/>
              </a:spcBef>
              <a:spcAft>
                <a:spcPts val="0"/>
              </a:spcAft>
              <a:buSzPts val="1400"/>
              <a:buChar char="○"/>
            </a:pPr>
            <a:r>
              <a:rPr lang="en-GB"/>
              <a:t>Bathrooms</a:t>
            </a:r>
            <a:endParaRPr/>
          </a:p>
          <a:p>
            <a:pPr indent="-317500" lvl="1" marL="914400" rtl="0" algn="l">
              <a:spcBef>
                <a:spcPts val="0"/>
              </a:spcBef>
              <a:spcAft>
                <a:spcPts val="0"/>
              </a:spcAft>
              <a:buSzPts val="1400"/>
              <a:buChar char="○"/>
            </a:pPr>
            <a:r>
              <a:rPr lang="en-GB"/>
              <a:t>Bedrooms</a:t>
            </a:r>
            <a:endParaRPr/>
          </a:p>
          <a:p>
            <a:pPr indent="-317500" lvl="1" marL="914400" rtl="0" algn="l">
              <a:spcBef>
                <a:spcPts val="0"/>
              </a:spcBef>
              <a:spcAft>
                <a:spcPts val="0"/>
              </a:spcAft>
              <a:buSzPts val="1400"/>
              <a:buChar char="○"/>
            </a:pPr>
            <a:r>
              <a:rPr lang="en-GB"/>
              <a:t># number of people the space could </a:t>
            </a:r>
            <a:r>
              <a:rPr lang="en-GB"/>
              <a:t>accommodate</a:t>
            </a:r>
            <a:r>
              <a:rPr lang="en-GB"/>
              <a:t> etc.</a:t>
            </a:r>
            <a:endParaRPr/>
          </a:p>
          <a:p>
            <a:pPr indent="-317500" lvl="0" marL="457200" rtl="0" algn="l">
              <a:spcBef>
                <a:spcPts val="0"/>
              </a:spcBef>
              <a:spcAft>
                <a:spcPts val="0"/>
              </a:spcAft>
              <a:buSzPts val="1400"/>
              <a:buChar char="●"/>
            </a:pPr>
            <a:r>
              <a:rPr lang="en-GB"/>
              <a:t>We knew that in order for a human to make an informed decision on whether or not the listing is worth the price per night the original dataset listed it as, we searched to see if an accompanying dataset existed to enhance the original</a:t>
            </a:r>
            <a:endParaRPr/>
          </a:p>
          <a:p>
            <a:pPr indent="-317500" lvl="0" marL="457200" rtl="0" algn="l">
              <a:spcBef>
                <a:spcPts val="0"/>
              </a:spcBef>
              <a:spcAft>
                <a:spcPts val="0"/>
              </a:spcAft>
              <a:buSzPts val="1400"/>
              <a:buChar char="●"/>
            </a:pPr>
            <a:r>
              <a:rPr lang="en-GB"/>
              <a:t>Our search was successful! We were able to locate a dataset in which shared a unique feature and contained the features we knew in real life would influence the price of a listing</a:t>
            </a:r>
            <a:endParaRPr/>
          </a:p>
          <a:p>
            <a:pPr indent="-317500" lvl="0" marL="457200" rtl="0" algn="l">
              <a:spcBef>
                <a:spcPts val="0"/>
              </a:spcBef>
              <a:spcAft>
                <a:spcPts val="0"/>
              </a:spcAft>
              <a:buSzPts val="1400"/>
              <a:buChar char="●"/>
            </a:pPr>
            <a:r>
              <a:rPr lang="en-GB"/>
              <a:t>After the merge, 16k of the original examples were present in the additional dataset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229947445f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229947445f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BRETT</a:t>
            </a:r>
            <a:endParaRPr/>
          </a:p>
          <a:p>
            <a:pPr indent="-317500" lvl="0" marL="457200" rtl="0" algn="l">
              <a:spcBef>
                <a:spcPts val="0"/>
              </a:spcBef>
              <a:spcAft>
                <a:spcPts val="0"/>
              </a:spcAft>
              <a:buSzPts val="1400"/>
              <a:buChar char="●"/>
            </a:pPr>
            <a:r>
              <a:rPr lang="en-GB"/>
              <a:t>With our new, enhanced dataset, we moved on to preprocessing this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229947445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229947445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BRETT</a:t>
            </a:r>
            <a:endParaRPr/>
          </a:p>
          <a:p>
            <a:pPr indent="-317500" lvl="0" marL="457200" rtl="0" algn="l">
              <a:spcBef>
                <a:spcPts val="0"/>
              </a:spcBef>
              <a:spcAft>
                <a:spcPts val="0"/>
              </a:spcAft>
              <a:buSzPts val="1400"/>
              <a:buChar char="●"/>
            </a:pPr>
            <a:r>
              <a:rPr lang="en-GB"/>
              <a:t>After the merge we carefully assessed and examined our new dataset for invalid values or values that didn’t make sense so that we could update or remove them to enhance the quality of our data </a:t>
            </a:r>
            <a:endParaRPr/>
          </a:p>
          <a:p>
            <a:pPr indent="-317500" lvl="1" marL="914400" rtl="0" algn="l">
              <a:spcBef>
                <a:spcPts val="0"/>
              </a:spcBef>
              <a:spcAft>
                <a:spcPts val="0"/>
              </a:spcAft>
              <a:buSzPts val="1400"/>
              <a:buChar char="○"/>
            </a:pPr>
            <a:r>
              <a:rPr lang="en-GB"/>
              <a:t>For example, there were listings in which were available 0 days of the year, or listings for free which would not aide our predictions later on</a:t>
            </a:r>
            <a:endParaRPr/>
          </a:p>
          <a:p>
            <a:pPr indent="-317500" lvl="0" marL="457200" rtl="0" algn="l">
              <a:spcBef>
                <a:spcPts val="0"/>
              </a:spcBef>
              <a:spcAft>
                <a:spcPts val="0"/>
              </a:spcAft>
              <a:buSzPts val="1400"/>
              <a:buChar char="●"/>
            </a:pPr>
            <a:r>
              <a:rPr lang="en-GB"/>
              <a:t>Next, we improved our dataset by cleaning our features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229947445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229947445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BRETT</a:t>
            </a:r>
            <a:endParaRPr/>
          </a:p>
          <a:p>
            <a:pPr indent="-317500" lvl="0" marL="457200" rtl="0" algn="l">
              <a:spcBef>
                <a:spcPts val="0"/>
              </a:spcBef>
              <a:spcAft>
                <a:spcPts val="0"/>
              </a:spcAft>
              <a:buSzPts val="1400"/>
              <a:buChar char="●"/>
            </a:pPr>
            <a:r>
              <a:rPr lang="en-GB"/>
              <a:t>With proper data cleaning, we are able to set our model up with the highest chance of maximizing accuracy during the modeling phase </a:t>
            </a:r>
            <a:endParaRPr/>
          </a:p>
          <a:p>
            <a:pPr indent="-317500" lvl="0" marL="457200" rtl="0" algn="l">
              <a:spcBef>
                <a:spcPts val="0"/>
              </a:spcBef>
              <a:spcAft>
                <a:spcPts val="0"/>
              </a:spcAft>
              <a:buSzPts val="1400"/>
              <a:buChar char="●"/>
            </a:pPr>
            <a:r>
              <a:rPr lang="en-GB"/>
              <a:t>One aspect of data cleaning we applied in our project was the assessment and removal of extreme values</a:t>
            </a:r>
            <a:endParaRPr/>
          </a:p>
          <a:p>
            <a:pPr indent="-317500" lvl="0" marL="457200" rtl="0" algn="l">
              <a:spcBef>
                <a:spcPts val="0"/>
              </a:spcBef>
              <a:spcAft>
                <a:spcPts val="0"/>
              </a:spcAft>
              <a:buSzPts val="1400"/>
              <a:buChar char="●"/>
            </a:pPr>
            <a:r>
              <a:rPr lang="en-GB">
                <a:solidFill>
                  <a:schemeClr val="dk1"/>
                </a:solidFill>
              </a:rPr>
              <a:t>For example, extreme values exist in the price feature, with some units charging more than $2k dollars per night.</a:t>
            </a:r>
            <a:endParaRPr/>
          </a:p>
          <a:p>
            <a:pPr indent="-317500" lvl="0" marL="457200" rtl="0" algn="l">
              <a:spcBef>
                <a:spcPts val="0"/>
              </a:spcBef>
              <a:spcAft>
                <a:spcPts val="0"/>
              </a:spcAft>
              <a:buSzPts val="1400"/>
              <a:buChar char="●"/>
            </a:pPr>
            <a:r>
              <a:rPr lang="en-GB">
                <a:solidFill>
                  <a:schemeClr val="dk1"/>
                </a:solidFill>
              </a:rPr>
              <a:t>When plotted, this feature is highly skewed and we can’t clearly see the median or box plot values </a:t>
            </a:r>
            <a:endParaRPr>
              <a:solidFill>
                <a:schemeClr val="dk1"/>
              </a:solidFill>
            </a:endParaRPr>
          </a:p>
          <a:p>
            <a:pPr indent="-317500" lvl="0" marL="457200" rtl="0" algn="l">
              <a:spcBef>
                <a:spcPts val="0"/>
              </a:spcBef>
              <a:spcAft>
                <a:spcPts val="0"/>
              </a:spcAft>
              <a:buSzPts val="1400"/>
              <a:buChar char="●"/>
            </a:pPr>
            <a:r>
              <a:rPr lang="en-GB"/>
              <a:t>We can see that although there are only a few extreme price values, these could really distort our machine learning models.</a:t>
            </a:r>
            <a:endParaRPr/>
          </a:p>
          <a:p>
            <a:pPr indent="-317500" lvl="0" marL="457200" rtl="0" algn="l">
              <a:spcBef>
                <a:spcPts val="0"/>
              </a:spcBef>
              <a:spcAft>
                <a:spcPts val="0"/>
              </a:spcAft>
              <a:buSzPts val="1400"/>
              <a:buChar char="●"/>
            </a:pPr>
            <a:r>
              <a:rPr lang="en-GB"/>
              <a:t>Once we remove those outliers we can see a much more </a:t>
            </a:r>
            <a:r>
              <a:rPr lang="en-GB"/>
              <a:t>tightly</a:t>
            </a:r>
            <a:r>
              <a:rPr lang="en-GB"/>
              <a:t> grouped listing of prices that could easily become a gaussian (normal curve) with the log function, which we applied in later steps.</a:t>
            </a:r>
            <a:endParaRPr/>
          </a:p>
          <a:p>
            <a:pPr indent="-317500" lvl="0" marL="457200" rtl="0" algn="l">
              <a:spcBef>
                <a:spcPts val="0"/>
              </a:spcBef>
              <a:spcAft>
                <a:spcPts val="0"/>
              </a:spcAft>
              <a:buSzPts val="1400"/>
              <a:buChar char="●"/>
            </a:pPr>
            <a:r>
              <a:rPr lang="en-GB"/>
              <a:t>And now we move on to the next stage of the machine learning process which Clinton will explain.</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5400000">
            <a:off x="1366812" y="1027739"/>
            <a:ext cx="45826" cy="372859"/>
          </a:xfrm>
          <a:prstGeom prst="rect">
            <a:avLst/>
          </a:prstGeom>
          <a:solidFill>
            <a:srgbClr val="FF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995485" y="1026163"/>
            <a:ext cx="45826" cy="376012"/>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 name="Google Shape;17;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8" name="Google Shape;18;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19" name="Google Shape;19;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5A5F"/>
        </a:solidFill>
      </p:bgPr>
    </p:bg>
    <p:spTree>
      <p:nvGrpSpPr>
        <p:cNvPr id="101" name="Shape 101"/>
        <p:cNvGrpSpPr/>
        <p:nvPr/>
      </p:nvGrpSpPr>
      <p:grpSpPr>
        <a:xfrm>
          <a:off x="0" y="0"/>
          <a:ext cx="0" cy="0"/>
          <a:chOff x="0" y="0"/>
          <a:chExt cx="0" cy="0"/>
        </a:xfrm>
      </p:grpSpPr>
      <p:grpSp>
        <p:nvGrpSpPr>
          <p:cNvPr id="102" name="Google Shape;102;p11"/>
          <p:cNvGrpSpPr/>
          <p:nvPr/>
        </p:nvGrpSpPr>
        <p:grpSpPr>
          <a:xfrm>
            <a:off x="830392" y="4169130"/>
            <a:ext cx="745763" cy="45826"/>
            <a:chOff x="4580561" y="2589004"/>
            <a:chExt cx="1064464" cy="25200"/>
          </a:xfrm>
        </p:grpSpPr>
        <p:sp>
          <p:nvSpPr>
            <p:cNvPr id="103" name="Google Shape;103;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06" name="Google Shape;106;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07" name="Google Shape;107;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 name="Google Shape;108;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09" name="Google Shape;109;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0" name="Google Shape;110;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1" name="Shape 111"/>
        <p:cNvGrpSpPr/>
        <p:nvPr/>
      </p:nvGrpSpPr>
      <p:grpSpPr>
        <a:xfrm>
          <a:off x="0" y="0"/>
          <a:ext cx="0" cy="0"/>
          <a:chOff x="0" y="0"/>
          <a:chExt cx="0" cy="0"/>
        </a:xfrm>
      </p:grpSpPr>
      <p:sp>
        <p:nvSpPr>
          <p:cNvPr id="112" name="Google Shape;112;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2"/>
          <p:cNvSpPr/>
          <p:nvPr/>
        </p:nvSpPr>
        <p:spPr>
          <a:xfrm rot="-5400000">
            <a:off x="1366812" y="1027739"/>
            <a:ext cx="45826" cy="372859"/>
          </a:xfrm>
          <a:prstGeom prst="rect">
            <a:avLst/>
          </a:prstGeom>
          <a:solidFill>
            <a:srgbClr val="FF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2"/>
          <p:cNvSpPr/>
          <p:nvPr/>
        </p:nvSpPr>
        <p:spPr>
          <a:xfrm rot="-5400000">
            <a:off x="995485" y="1026163"/>
            <a:ext cx="45826" cy="376012"/>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16" name="Google Shape;11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17" name="Google Shape;11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8" name="Google Shape;118;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19" name="Google Shape;119;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 name="Google Shape;120;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1" name="Google Shape;121;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2" name="Google Shape;122;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 name="Shape 123"/>
        <p:cNvGrpSpPr/>
        <p:nvPr/>
      </p:nvGrpSpPr>
      <p:grpSpPr>
        <a:xfrm>
          <a:off x="0" y="0"/>
          <a:ext cx="0" cy="0"/>
          <a:chOff x="0" y="0"/>
          <a:chExt cx="0" cy="0"/>
        </a:xfrm>
      </p:grpSpPr>
      <p:sp>
        <p:nvSpPr>
          <p:cNvPr id="124" name="Google Shape;124;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5" name="Google Shape;125;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6" name="Google Shape;126;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 name="Google Shape;127;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8" name="Google Shape;128;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9" name="Google Shape;129;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0" name="Shape 130"/>
        <p:cNvGrpSpPr/>
        <p:nvPr/>
      </p:nvGrpSpPr>
      <p:grpSpPr>
        <a:xfrm>
          <a:off x="0" y="0"/>
          <a:ext cx="0" cy="0"/>
          <a:chOff x="0" y="0"/>
          <a:chExt cx="0" cy="0"/>
        </a:xfrm>
      </p:grpSpPr>
      <p:grpSp>
        <p:nvGrpSpPr>
          <p:cNvPr id="131" name="Google Shape;131;p14"/>
          <p:cNvGrpSpPr/>
          <p:nvPr/>
        </p:nvGrpSpPr>
        <p:grpSpPr>
          <a:xfrm>
            <a:off x="830392" y="4169130"/>
            <a:ext cx="745763" cy="45826"/>
            <a:chOff x="4580561" y="2589004"/>
            <a:chExt cx="1064464" cy="25200"/>
          </a:xfrm>
        </p:grpSpPr>
        <p:sp>
          <p:nvSpPr>
            <p:cNvPr id="132" name="Google Shape;132;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35" name="Google Shape;135;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36" name="Google Shape;136;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37" name="Google Shape;137;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 name="Google Shape;138;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39" name="Google Shape;139;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0" name="Google Shape;140;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 name="Shape 141"/>
        <p:cNvGrpSpPr/>
        <p:nvPr/>
      </p:nvGrpSpPr>
      <p:grpSpPr>
        <a:xfrm>
          <a:off x="0" y="0"/>
          <a:ext cx="0" cy="0"/>
          <a:chOff x="0" y="0"/>
          <a:chExt cx="0" cy="0"/>
        </a:xfrm>
      </p:grpSpPr>
      <p:sp>
        <p:nvSpPr>
          <p:cNvPr id="142" name="Google Shape;142;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43" name="Google Shape;143;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 name="Google Shape;144;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5" name="Google Shape;145;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6" name="Google Shape;146;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47" name="Shape 147"/>
        <p:cNvGrpSpPr/>
        <p:nvPr/>
      </p:nvGrpSpPr>
      <p:grpSpPr>
        <a:xfrm>
          <a:off x="0" y="0"/>
          <a:ext cx="0" cy="0"/>
          <a:chOff x="0" y="0"/>
          <a:chExt cx="0" cy="0"/>
        </a:xfrm>
      </p:grpSpPr>
      <p:sp>
        <p:nvSpPr>
          <p:cNvPr id="148" name="Google Shape;148;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49" name="Google Shape;149;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0" name="Google Shape;150;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51" name="Google Shape;151;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52" name="Google Shape;152;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53" name="Shape 153"/>
        <p:cNvGrpSpPr/>
        <p:nvPr/>
      </p:nvGrpSpPr>
      <p:grpSpPr>
        <a:xfrm>
          <a:off x="0" y="0"/>
          <a:ext cx="0" cy="0"/>
          <a:chOff x="0" y="0"/>
          <a:chExt cx="0" cy="0"/>
        </a:xfrm>
      </p:grpSpPr>
      <p:sp>
        <p:nvSpPr>
          <p:cNvPr id="154" name="Google Shape;154;p17"/>
          <p:cNvSpPr/>
          <p:nvPr/>
        </p:nvSpPr>
        <p:spPr>
          <a:xfrm rot="-5400000">
            <a:off x="1366812" y="1027739"/>
            <a:ext cx="45826" cy="372859"/>
          </a:xfrm>
          <a:prstGeom prst="rect">
            <a:avLst/>
          </a:prstGeom>
          <a:solidFill>
            <a:srgbClr val="FF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rot="-5400000">
            <a:off x="995485" y="1026163"/>
            <a:ext cx="45826" cy="376012"/>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57" name="Google Shape;15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8" name="Google Shape;15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 name="Google Shape;15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0" name="Google Shape;16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1" name="Google Shape;16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0" name="Shape 20"/>
        <p:cNvGrpSpPr/>
        <p:nvPr/>
      </p:nvGrpSpPr>
      <p:grpSpPr>
        <a:xfrm>
          <a:off x="0" y="0"/>
          <a:ext cx="0" cy="0"/>
          <a:chOff x="0" y="0"/>
          <a:chExt cx="0" cy="0"/>
        </a:xfrm>
      </p:grpSpPr>
      <p:sp>
        <p:nvSpPr>
          <p:cNvPr id="21" name="Google Shape;21;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1366796" y="1027682"/>
            <a:ext cx="45900" cy="372900"/>
          </a:xfrm>
          <a:prstGeom prst="rect">
            <a:avLst/>
          </a:prstGeom>
          <a:solidFill>
            <a:srgbClr val="FF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995485" y="1026163"/>
            <a:ext cx="45826" cy="376012"/>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5" name="Google Shape;25;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6" name="Google Shape;26;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7" name="Google Shape;27;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 name="Google Shape;28;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9" name="Google Shape;29;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 name="Google Shape;30;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1" name="Shape 31"/>
        <p:cNvGrpSpPr/>
        <p:nvPr/>
      </p:nvGrpSpPr>
      <p:grpSpPr>
        <a:xfrm>
          <a:off x="0" y="0"/>
          <a:ext cx="0" cy="0"/>
          <a:chOff x="0" y="0"/>
          <a:chExt cx="0" cy="0"/>
        </a:xfrm>
      </p:grpSpPr>
      <p:grpSp>
        <p:nvGrpSpPr>
          <p:cNvPr id="32" name="Google Shape;32;p4"/>
          <p:cNvGrpSpPr/>
          <p:nvPr/>
        </p:nvGrpSpPr>
        <p:grpSpPr>
          <a:xfrm>
            <a:off x="830392" y="1191256"/>
            <a:ext cx="745763" cy="45826"/>
            <a:chOff x="4580561" y="2589004"/>
            <a:chExt cx="1064464" cy="25200"/>
          </a:xfrm>
        </p:grpSpPr>
        <p:sp>
          <p:nvSpPr>
            <p:cNvPr id="33" name="Google Shape;33;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6" name="Google Shape;36;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7" name="Google Shape;37;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9" name="Google Shape;39;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0" name="Google Shape;40;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sp>
        <p:nvSpPr>
          <p:cNvPr id="42" name="Google Shape;4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rot="-5400000">
            <a:off x="1366812" y="1027739"/>
            <a:ext cx="45826" cy="372859"/>
          </a:xfrm>
          <a:prstGeom prst="rect">
            <a:avLst/>
          </a:prstGeom>
          <a:solidFill>
            <a:srgbClr val="FF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rot="-5400000">
            <a:off x="995485" y="1026163"/>
            <a:ext cx="45826" cy="376012"/>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48" name="Google Shape;48;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 name="Google Shape;49;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0" name="Google Shape;50;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1" name="Google Shape;51;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2" name="Shape 52"/>
        <p:cNvGrpSpPr/>
        <p:nvPr/>
      </p:nvGrpSpPr>
      <p:grpSpPr>
        <a:xfrm>
          <a:off x="0" y="0"/>
          <a:ext cx="0" cy="0"/>
          <a:chOff x="0" y="0"/>
          <a:chExt cx="0" cy="0"/>
        </a:xfrm>
      </p:grpSpPr>
      <p:sp>
        <p:nvSpPr>
          <p:cNvPr id="53" name="Google Shape;53;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5" name="Google Shape;55;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 name="Google Shape;56;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7" name="Google Shape;57;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8" name="Google Shape;58;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59" name="Google Shape;59;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0" name="Shape 60"/>
        <p:cNvGrpSpPr/>
        <p:nvPr/>
      </p:nvGrpSpPr>
      <p:grpSpPr>
        <a:xfrm>
          <a:off x="0" y="0"/>
          <a:ext cx="0" cy="0"/>
          <a:chOff x="0" y="0"/>
          <a:chExt cx="0" cy="0"/>
        </a:xfrm>
      </p:grpSpPr>
      <p:pic>
        <p:nvPicPr>
          <p:cNvPr id="61" name="Google Shape;61;p7"/>
          <p:cNvPicPr preferRelativeResize="0"/>
          <p:nvPr/>
        </p:nvPicPr>
        <p:blipFill rotWithShape="1">
          <a:blip r:embed="rId2">
            <a:alphaModFix/>
          </a:blip>
          <a:srcRect b="5011" l="0" r="0" t="5020"/>
          <a:stretch/>
        </p:blipFill>
        <p:spPr>
          <a:xfrm>
            <a:off x="0" y="487825"/>
            <a:ext cx="9143999" cy="4655672"/>
          </a:xfrm>
          <a:prstGeom prst="rect">
            <a:avLst/>
          </a:prstGeom>
          <a:noFill/>
          <a:ln>
            <a:noFill/>
          </a:ln>
        </p:spPr>
      </p:pic>
      <p:sp>
        <p:nvSpPr>
          <p:cNvPr id="62" name="Google Shape;62;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 name="Google Shape;65;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6" name="Google Shape;66;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7" name="Google Shape;67;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rot="-5400000">
            <a:off x="1366812" y="1027739"/>
            <a:ext cx="45826" cy="372859"/>
          </a:xfrm>
          <a:prstGeom prst="rect">
            <a:avLst/>
          </a:prstGeom>
          <a:solidFill>
            <a:srgbClr val="FF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rot="-5400000">
            <a:off x="995485" y="1026163"/>
            <a:ext cx="45826" cy="376012"/>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3" name="Google Shape;73;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4" name="Google Shape;74;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76" name="Google Shape;76;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 name="Google Shape;77;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8" name="Google Shape;78;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9" name="Google Shape;79;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9"/>
          <p:cNvSpPr/>
          <p:nvPr/>
        </p:nvSpPr>
        <p:spPr>
          <a:xfrm rot="-5400000">
            <a:off x="1366812" y="1027739"/>
            <a:ext cx="45826" cy="372859"/>
          </a:xfrm>
          <a:prstGeom prst="rect">
            <a:avLst/>
          </a:prstGeom>
          <a:solidFill>
            <a:srgbClr val="FF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p:nvPr/>
        </p:nvSpPr>
        <p:spPr>
          <a:xfrm rot="-5400000">
            <a:off x="995485" y="1026163"/>
            <a:ext cx="45826" cy="376012"/>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85" name="Google Shape;85;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6" name="Google Shape;86;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 name="Google Shape;87;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8" name="Google Shape;88;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9" name="Google Shape;89;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0" name="Shape 90"/>
        <p:cNvGrpSpPr/>
        <p:nvPr/>
      </p:nvGrpSpPr>
      <p:grpSpPr>
        <a:xfrm>
          <a:off x="0" y="0"/>
          <a:ext cx="0" cy="0"/>
          <a:chOff x="0" y="0"/>
          <a:chExt cx="0" cy="0"/>
        </a:xfrm>
      </p:grpSpPr>
      <p:sp>
        <p:nvSpPr>
          <p:cNvPr id="91" name="Google Shape;91;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0"/>
          <p:cNvSpPr/>
          <p:nvPr/>
        </p:nvSpPr>
        <p:spPr>
          <a:xfrm rot="-5400000">
            <a:off x="1366812" y="1027739"/>
            <a:ext cx="45826" cy="372859"/>
          </a:xfrm>
          <a:prstGeom prst="rect">
            <a:avLst/>
          </a:prstGeom>
          <a:solidFill>
            <a:srgbClr val="FF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
          <p:cNvSpPr/>
          <p:nvPr/>
        </p:nvSpPr>
        <p:spPr>
          <a:xfrm rot="-5400000">
            <a:off x="995485" y="1026163"/>
            <a:ext cx="45826" cy="376012"/>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5" name="Google Shape;95;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6" name="Google Shape;96;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7" name="Google Shape;97;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 name="Google Shape;98;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9" name="Google Shape;99;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0" name="Google Shape;100;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6.jpg"/><Relationship Id="rId6" Type="http://schemas.openxmlformats.org/officeDocument/2006/relationships/image" Target="../media/image2.jpg"/><Relationship Id="rId7" Type="http://schemas.openxmlformats.org/officeDocument/2006/relationships/image" Target="../media/image5.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688194" y="3227700"/>
            <a:ext cx="22077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Group 1</a:t>
            </a:r>
            <a:endParaRPr b="0"/>
          </a:p>
        </p:txBody>
      </p:sp>
      <p:sp>
        <p:nvSpPr>
          <p:cNvPr id="167" name="Google Shape;167;p18"/>
          <p:cNvSpPr txBox="1"/>
          <p:nvPr>
            <p:ph idx="1" type="body"/>
          </p:nvPr>
        </p:nvSpPr>
        <p:spPr>
          <a:xfrm>
            <a:off x="688200" y="3727850"/>
            <a:ext cx="17616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AMII Students </a:t>
            </a:r>
            <a:br>
              <a:rPr lang="en-GB" sz="1400"/>
            </a:br>
            <a:r>
              <a:rPr lang="en-GB" sz="1400"/>
              <a:t>Spring </a:t>
            </a:r>
            <a:br>
              <a:rPr lang="en-GB" sz="1400"/>
            </a:br>
            <a:r>
              <a:rPr lang="en-GB" sz="1400"/>
              <a:t>2023 Session</a:t>
            </a:r>
            <a:endParaRPr sz="1400"/>
          </a:p>
        </p:txBody>
      </p:sp>
      <p:grpSp>
        <p:nvGrpSpPr>
          <p:cNvPr id="168" name="Google Shape;168;p18"/>
          <p:cNvGrpSpPr/>
          <p:nvPr/>
        </p:nvGrpSpPr>
        <p:grpSpPr>
          <a:xfrm>
            <a:off x="2895890" y="2840072"/>
            <a:ext cx="5386586" cy="1681004"/>
            <a:chOff x="2431622" y="623613"/>
            <a:chExt cx="6636178" cy="2160951"/>
          </a:xfrm>
        </p:grpSpPr>
        <p:pic>
          <p:nvPicPr>
            <p:cNvPr id="169" name="Google Shape;169;p18"/>
            <p:cNvPicPr preferRelativeResize="0"/>
            <p:nvPr/>
          </p:nvPicPr>
          <p:blipFill>
            <a:blip r:embed="rId3">
              <a:alphaModFix/>
            </a:blip>
            <a:stretch>
              <a:fillRect/>
            </a:stretch>
          </p:blipFill>
          <p:spPr>
            <a:xfrm>
              <a:off x="4667825" y="623622"/>
              <a:ext cx="2160000" cy="2160000"/>
            </a:xfrm>
            <a:prstGeom prst="rect">
              <a:avLst/>
            </a:prstGeom>
            <a:noFill/>
            <a:ln>
              <a:noFill/>
            </a:ln>
          </p:spPr>
        </p:pic>
        <p:pic>
          <p:nvPicPr>
            <p:cNvPr id="170" name="Google Shape;170;p18"/>
            <p:cNvPicPr preferRelativeResize="0"/>
            <p:nvPr/>
          </p:nvPicPr>
          <p:blipFill rotWithShape="1">
            <a:blip r:embed="rId4">
              <a:alphaModFix/>
            </a:blip>
            <a:srcRect b="0" l="0" r="0" t="0"/>
            <a:stretch/>
          </p:blipFill>
          <p:spPr>
            <a:xfrm>
              <a:off x="2431625" y="623637"/>
              <a:ext cx="2160000" cy="2160000"/>
            </a:xfrm>
            <a:prstGeom prst="rect">
              <a:avLst/>
            </a:prstGeom>
            <a:noFill/>
            <a:ln>
              <a:noFill/>
            </a:ln>
          </p:spPr>
        </p:pic>
        <p:sp>
          <p:nvSpPr>
            <p:cNvPr id="171" name="Google Shape;171;p18"/>
            <p:cNvSpPr txBox="1"/>
            <p:nvPr/>
          </p:nvSpPr>
          <p:spPr>
            <a:xfrm>
              <a:off x="2431622" y="2377464"/>
              <a:ext cx="2160000" cy="4071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Ram Dershan</a:t>
              </a:r>
              <a:endParaRPr>
                <a:solidFill>
                  <a:srgbClr val="FFFFFF"/>
                </a:solidFill>
              </a:endParaRPr>
            </a:p>
          </p:txBody>
        </p:sp>
        <p:pic>
          <p:nvPicPr>
            <p:cNvPr id="172" name="Google Shape;172;p18"/>
            <p:cNvPicPr preferRelativeResize="0"/>
            <p:nvPr/>
          </p:nvPicPr>
          <p:blipFill rotWithShape="1">
            <a:blip r:embed="rId5">
              <a:alphaModFix/>
            </a:blip>
            <a:srcRect b="-6669" l="0" r="0" t="6669"/>
            <a:stretch/>
          </p:blipFill>
          <p:spPr>
            <a:xfrm>
              <a:off x="6907800" y="623613"/>
              <a:ext cx="2160000" cy="2160000"/>
            </a:xfrm>
            <a:prstGeom prst="rect">
              <a:avLst/>
            </a:prstGeom>
            <a:noFill/>
            <a:ln>
              <a:noFill/>
            </a:ln>
          </p:spPr>
        </p:pic>
        <p:sp>
          <p:nvSpPr>
            <p:cNvPr id="173" name="Google Shape;173;p18"/>
            <p:cNvSpPr txBox="1"/>
            <p:nvPr/>
          </p:nvSpPr>
          <p:spPr>
            <a:xfrm>
              <a:off x="4667822" y="2377464"/>
              <a:ext cx="2160000" cy="4071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Cailenys Leslie</a:t>
              </a:r>
              <a:endParaRPr>
                <a:solidFill>
                  <a:srgbClr val="FFFFFF"/>
                </a:solidFill>
                <a:latin typeface="Lato"/>
                <a:ea typeface="Lato"/>
                <a:cs typeface="Lato"/>
                <a:sym typeface="Lato"/>
              </a:endParaRPr>
            </a:p>
          </p:txBody>
        </p:sp>
        <p:sp>
          <p:nvSpPr>
            <p:cNvPr id="174" name="Google Shape;174;p18"/>
            <p:cNvSpPr txBox="1"/>
            <p:nvPr/>
          </p:nvSpPr>
          <p:spPr>
            <a:xfrm>
              <a:off x="6904022" y="2377464"/>
              <a:ext cx="2160000" cy="4071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Clinton Boyda</a:t>
              </a:r>
              <a:endParaRPr>
                <a:solidFill>
                  <a:srgbClr val="FFFFFF"/>
                </a:solidFill>
                <a:latin typeface="Lato"/>
                <a:ea typeface="Lato"/>
                <a:cs typeface="Lato"/>
                <a:sym typeface="Lato"/>
              </a:endParaRPr>
            </a:p>
          </p:txBody>
        </p:sp>
      </p:grpSp>
      <p:grpSp>
        <p:nvGrpSpPr>
          <p:cNvPr id="175" name="Google Shape;175;p18"/>
          <p:cNvGrpSpPr/>
          <p:nvPr/>
        </p:nvGrpSpPr>
        <p:grpSpPr>
          <a:xfrm>
            <a:off x="3911890" y="815206"/>
            <a:ext cx="3354594" cy="1958780"/>
            <a:chOff x="3619125" y="2493464"/>
            <a:chExt cx="4132800" cy="2518036"/>
          </a:xfrm>
        </p:grpSpPr>
        <p:pic>
          <p:nvPicPr>
            <p:cNvPr id="176" name="Google Shape;176;p18"/>
            <p:cNvPicPr preferRelativeResize="0"/>
            <p:nvPr/>
          </p:nvPicPr>
          <p:blipFill rotWithShape="1">
            <a:blip r:embed="rId6">
              <a:alphaModFix/>
            </a:blip>
            <a:srcRect b="-16608" l="-13361" r="316" t="3550"/>
            <a:stretch/>
          </p:blipFill>
          <p:spPr>
            <a:xfrm>
              <a:off x="3619125" y="2851500"/>
              <a:ext cx="2160000" cy="2160000"/>
            </a:xfrm>
            <a:prstGeom prst="rect">
              <a:avLst/>
            </a:prstGeom>
            <a:noFill/>
            <a:ln>
              <a:noFill/>
            </a:ln>
            <a:effectLst>
              <a:outerShdw blurRad="57150" rotWithShape="0" algn="bl" dir="5400000" dist="19050">
                <a:srgbClr val="000000">
                  <a:alpha val="50000"/>
                </a:srgbClr>
              </a:outerShdw>
            </a:effectLst>
          </p:spPr>
        </p:pic>
        <p:pic>
          <p:nvPicPr>
            <p:cNvPr id="177" name="Google Shape;177;p18"/>
            <p:cNvPicPr preferRelativeResize="0"/>
            <p:nvPr/>
          </p:nvPicPr>
          <p:blipFill rotWithShape="1">
            <a:blip r:embed="rId7">
              <a:alphaModFix/>
            </a:blip>
            <a:srcRect b="26120" l="38164" r="12335" t="31885"/>
            <a:stretch/>
          </p:blipFill>
          <p:spPr>
            <a:xfrm>
              <a:off x="5591925" y="2493464"/>
              <a:ext cx="2160000" cy="2441835"/>
            </a:xfrm>
            <a:prstGeom prst="rect">
              <a:avLst/>
            </a:prstGeom>
            <a:noFill/>
            <a:ln>
              <a:noFill/>
            </a:ln>
          </p:spPr>
        </p:pic>
        <p:sp>
          <p:nvSpPr>
            <p:cNvPr id="178" name="Google Shape;178;p18"/>
            <p:cNvSpPr txBox="1"/>
            <p:nvPr/>
          </p:nvSpPr>
          <p:spPr>
            <a:xfrm>
              <a:off x="3868425" y="4528200"/>
              <a:ext cx="1910700" cy="4071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Brett Adams</a:t>
              </a:r>
              <a:endParaRPr>
                <a:solidFill>
                  <a:srgbClr val="FFFFFF"/>
                </a:solidFill>
                <a:latin typeface="Lato"/>
                <a:ea typeface="Lato"/>
                <a:cs typeface="Lato"/>
                <a:sym typeface="Lato"/>
              </a:endParaRPr>
            </a:p>
          </p:txBody>
        </p:sp>
        <p:sp>
          <p:nvSpPr>
            <p:cNvPr id="179" name="Google Shape;179;p18"/>
            <p:cNvSpPr txBox="1"/>
            <p:nvPr/>
          </p:nvSpPr>
          <p:spPr>
            <a:xfrm>
              <a:off x="5841225" y="4528200"/>
              <a:ext cx="1910700" cy="4071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Tanvir Hossain</a:t>
              </a:r>
              <a:endParaRPr>
                <a:solidFill>
                  <a:srgbClr val="FFFFFF"/>
                </a:solidFill>
                <a:latin typeface="Lato"/>
                <a:ea typeface="Lato"/>
                <a:cs typeface="Lato"/>
                <a:sym typeface="Lato"/>
              </a:endParaRPr>
            </a:p>
          </p:txBody>
        </p:sp>
        <p:sp>
          <p:nvSpPr>
            <p:cNvPr id="180" name="Google Shape;180;p18"/>
            <p:cNvSpPr/>
            <p:nvPr/>
          </p:nvSpPr>
          <p:spPr>
            <a:xfrm>
              <a:off x="5748500" y="2783625"/>
              <a:ext cx="107700" cy="215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1" name="Google Shape;181;p18"/>
          <p:cNvPicPr preferRelativeResize="0"/>
          <p:nvPr/>
        </p:nvPicPr>
        <p:blipFill>
          <a:blip r:embed="rId8">
            <a:alphaModFix/>
          </a:blip>
          <a:stretch>
            <a:fillRect/>
          </a:stretch>
        </p:blipFill>
        <p:spPr>
          <a:xfrm>
            <a:off x="304800" y="498275"/>
            <a:ext cx="2723981" cy="2729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Data Science Life Cycle</a:t>
            </a:r>
            <a:endParaRPr sz="800"/>
          </a:p>
        </p:txBody>
      </p:sp>
      <p:sp>
        <p:nvSpPr>
          <p:cNvPr id="290" name="Google Shape;290;p27"/>
          <p:cNvSpPr txBox="1"/>
          <p:nvPr>
            <p:ph type="title"/>
          </p:nvPr>
        </p:nvSpPr>
        <p:spPr>
          <a:xfrm>
            <a:off x="727337" y="2202550"/>
            <a:ext cx="2214900" cy="861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GB" sz="2200">
                <a:solidFill>
                  <a:srgbClr val="EFEFEF"/>
                </a:solidFill>
              </a:rPr>
              <a:t>1 Data Collection</a:t>
            </a:r>
            <a:endParaRPr sz="2200">
              <a:solidFill>
                <a:srgbClr val="EFEFEF"/>
              </a:solidFill>
            </a:endParaRPr>
          </a:p>
        </p:txBody>
      </p:sp>
      <p:sp>
        <p:nvSpPr>
          <p:cNvPr id="291" name="Google Shape;291;p27"/>
          <p:cNvSpPr txBox="1"/>
          <p:nvPr>
            <p:ph type="title"/>
          </p:nvPr>
        </p:nvSpPr>
        <p:spPr>
          <a:xfrm>
            <a:off x="2154700" y="3609000"/>
            <a:ext cx="2214900" cy="861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GB" sz="2200">
                <a:solidFill>
                  <a:srgbClr val="EFEFEF"/>
                </a:solidFill>
              </a:rPr>
              <a:t>2 Data Preprocessing</a:t>
            </a:r>
            <a:endParaRPr sz="2200">
              <a:solidFill>
                <a:srgbClr val="EFEFEF"/>
              </a:solidFill>
            </a:endParaRPr>
          </a:p>
        </p:txBody>
      </p:sp>
      <p:sp>
        <p:nvSpPr>
          <p:cNvPr id="292" name="Google Shape;292;p27"/>
          <p:cNvSpPr txBox="1"/>
          <p:nvPr>
            <p:ph type="title"/>
          </p:nvPr>
        </p:nvSpPr>
        <p:spPr>
          <a:xfrm>
            <a:off x="3605700" y="2202550"/>
            <a:ext cx="2670600" cy="861900"/>
          </a:xfrm>
          <a:prstGeom prst="rect">
            <a:avLst/>
          </a:prstGeom>
        </p:spPr>
        <p:txBody>
          <a:bodyPr anchorCtr="0" anchor="t" bIns="91425" lIns="91425" spcFirstLastPara="1" rIns="91425" wrap="square" tIns="91425">
            <a:spAutoFit/>
          </a:bodyPr>
          <a:lstStyle/>
          <a:p>
            <a:pPr indent="0" lvl="0" marL="0" marR="0" rtl="0" algn="l">
              <a:lnSpc>
                <a:spcPct val="100000"/>
              </a:lnSpc>
              <a:spcBef>
                <a:spcPts val="0"/>
              </a:spcBef>
              <a:spcAft>
                <a:spcPts val="1600"/>
              </a:spcAft>
              <a:buNone/>
            </a:pPr>
            <a:r>
              <a:rPr lang="en-GB" sz="2200">
                <a:solidFill>
                  <a:srgbClr val="000000"/>
                </a:solidFill>
              </a:rPr>
              <a:t>3 Data  Visualization</a:t>
            </a:r>
            <a:endParaRPr sz="2200">
              <a:solidFill>
                <a:srgbClr val="B7B7B7"/>
              </a:solidFill>
            </a:endParaRPr>
          </a:p>
        </p:txBody>
      </p:sp>
      <p:sp>
        <p:nvSpPr>
          <p:cNvPr id="293" name="Google Shape;293;p27"/>
          <p:cNvSpPr txBox="1"/>
          <p:nvPr>
            <p:ph type="title"/>
          </p:nvPr>
        </p:nvSpPr>
        <p:spPr>
          <a:xfrm>
            <a:off x="5100275" y="3609000"/>
            <a:ext cx="2282400" cy="861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GB" sz="2200">
                <a:solidFill>
                  <a:srgbClr val="EFEFEF"/>
                </a:solidFill>
              </a:rPr>
              <a:t>4 Model Building</a:t>
            </a:r>
            <a:endParaRPr sz="2200">
              <a:solidFill>
                <a:srgbClr val="EFEFEF"/>
              </a:solidFill>
            </a:endParaRPr>
          </a:p>
        </p:txBody>
      </p:sp>
      <p:sp>
        <p:nvSpPr>
          <p:cNvPr id="294" name="Google Shape;294;p27"/>
          <p:cNvSpPr txBox="1"/>
          <p:nvPr>
            <p:ph type="title"/>
          </p:nvPr>
        </p:nvSpPr>
        <p:spPr>
          <a:xfrm>
            <a:off x="6585599" y="2202550"/>
            <a:ext cx="2214900" cy="861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GB" sz="2200">
                <a:solidFill>
                  <a:srgbClr val="EFEFEF"/>
                </a:solidFill>
              </a:rPr>
              <a:t>5 Model Evaluation</a:t>
            </a:r>
            <a:endParaRPr sz="2200">
              <a:solidFill>
                <a:srgbClr val="EFEFEF"/>
              </a:solidFill>
            </a:endParaRPr>
          </a:p>
        </p:txBody>
      </p:sp>
      <p:pic>
        <p:nvPicPr>
          <p:cNvPr descr="shutterstock_429987889_edited.jpg" id="295" name="Google Shape;295;p27"/>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296" name="Google Shape;296;p27"/>
          <p:cNvGrpSpPr/>
          <p:nvPr/>
        </p:nvGrpSpPr>
        <p:grpSpPr>
          <a:xfrm>
            <a:off x="3747175" y="3060165"/>
            <a:ext cx="92400" cy="411825"/>
            <a:chOff x="845575" y="2563700"/>
            <a:chExt cx="92400" cy="411825"/>
          </a:xfrm>
        </p:grpSpPr>
        <p:cxnSp>
          <p:nvCxnSpPr>
            <p:cNvPr id="297" name="Google Shape;297;p27"/>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98" name="Google Shape;298;p2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27"/>
          <p:cNvSpPr txBox="1"/>
          <p:nvPr/>
        </p:nvSpPr>
        <p:spPr>
          <a:xfrm>
            <a:off x="3196609" y="3462425"/>
            <a:ext cx="11730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Clr>
                <a:srgbClr val="000000"/>
              </a:buClr>
              <a:buSzPts val="1100"/>
              <a:buFont typeface="Arial"/>
              <a:buNone/>
            </a:pPr>
            <a:r>
              <a:rPr b="1" lang="en-GB" sz="1200">
                <a:latin typeface="Lato"/>
                <a:ea typeface="Lato"/>
                <a:cs typeface="Lato"/>
                <a:sym typeface="Lato"/>
              </a:rPr>
              <a:t>Feature Correlation</a:t>
            </a:r>
            <a:endParaRPr b="1" sz="12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8"/>
          <p:cNvSpPr txBox="1"/>
          <p:nvPr>
            <p:ph type="title"/>
          </p:nvPr>
        </p:nvSpPr>
        <p:spPr>
          <a:xfrm>
            <a:off x="730000" y="1318650"/>
            <a:ext cx="52146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Exploration</a:t>
            </a:r>
            <a:r>
              <a:rPr lang="en-GB"/>
              <a:t> </a:t>
            </a:r>
            <a:endParaRPr/>
          </a:p>
          <a:p>
            <a:pPr indent="0" lvl="0" marL="0" rtl="0" algn="l">
              <a:spcBef>
                <a:spcPts val="0"/>
              </a:spcBef>
              <a:spcAft>
                <a:spcPts val="0"/>
              </a:spcAft>
              <a:buNone/>
            </a:pPr>
            <a:r>
              <a:rPr b="0" lang="en-GB" sz="2000"/>
              <a:t>3.0 Neighbourhood Locations</a:t>
            </a:r>
            <a:endParaRPr b="0" sz="2000"/>
          </a:p>
        </p:txBody>
      </p:sp>
      <p:sp>
        <p:nvSpPr>
          <p:cNvPr id="305" name="Google Shape;305;p28"/>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06" name="Google Shape;306;p28"/>
          <p:cNvSpPr/>
          <p:nvPr/>
        </p:nvSpPr>
        <p:spPr>
          <a:xfrm rot="5400000">
            <a:off x="6381255" y="3820775"/>
            <a:ext cx="177900" cy="227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28"/>
          <p:cNvPicPr preferRelativeResize="0"/>
          <p:nvPr/>
        </p:nvPicPr>
        <p:blipFill>
          <a:blip r:embed="rId3">
            <a:alphaModFix/>
          </a:blip>
          <a:stretch>
            <a:fillRect/>
          </a:stretch>
        </p:blipFill>
        <p:spPr>
          <a:xfrm>
            <a:off x="5334550" y="482850"/>
            <a:ext cx="3195474" cy="1872892"/>
          </a:xfrm>
          <a:prstGeom prst="rect">
            <a:avLst/>
          </a:prstGeom>
          <a:noFill/>
          <a:ln>
            <a:noFill/>
          </a:ln>
        </p:spPr>
      </p:pic>
      <p:pic>
        <p:nvPicPr>
          <p:cNvPr id="308" name="Google Shape;308;p28"/>
          <p:cNvPicPr preferRelativeResize="0"/>
          <p:nvPr/>
        </p:nvPicPr>
        <p:blipFill>
          <a:blip r:embed="rId4">
            <a:alphaModFix/>
          </a:blip>
          <a:stretch>
            <a:fillRect/>
          </a:stretch>
        </p:blipFill>
        <p:spPr>
          <a:xfrm>
            <a:off x="-72925" y="2395738"/>
            <a:ext cx="5207488" cy="2515445"/>
          </a:xfrm>
          <a:prstGeom prst="rect">
            <a:avLst/>
          </a:prstGeom>
          <a:noFill/>
          <a:ln>
            <a:noFill/>
          </a:ln>
        </p:spPr>
      </p:pic>
      <p:pic>
        <p:nvPicPr>
          <p:cNvPr id="309" name="Google Shape;309;p28"/>
          <p:cNvPicPr preferRelativeResize="0"/>
          <p:nvPr/>
        </p:nvPicPr>
        <p:blipFill>
          <a:blip r:embed="rId5">
            <a:alphaModFix/>
          </a:blip>
          <a:stretch>
            <a:fillRect/>
          </a:stretch>
        </p:blipFill>
        <p:spPr>
          <a:xfrm>
            <a:off x="3851296" y="2355750"/>
            <a:ext cx="5207486" cy="277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9"/>
          <p:cNvSpPr txBox="1"/>
          <p:nvPr>
            <p:ph type="title"/>
          </p:nvPr>
        </p:nvSpPr>
        <p:spPr>
          <a:xfrm>
            <a:off x="730000" y="1318650"/>
            <a:ext cx="52146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Visualizations </a:t>
            </a:r>
            <a:endParaRPr/>
          </a:p>
          <a:p>
            <a:pPr indent="0" lvl="0" marL="0" rtl="0" algn="l">
              <a:spcBef>
                <a:spcPts val="0"/>
              </a:spcBef>
              <a:spcAft>
                <a:spcPts val="0"/>
              </a:spcAft>
              <a:buNone/>
            </a:pPr>
            <a:r>
              <a:rPr b="0" lang="en-GB" sz="2000"/>
              <a:t>3.1 Correlations with Price</a:t>
            </a:r>
            <a:endParaRPr b="0" sz="2000"/>
          </a:p>
        </p:txBody>
      </p:sp>
      <p:pic>
        <p:nvPicPr>
          <p:cNvPr id="315" name="Google Shape;315;p29"/>
          <p:cNvPicPr preferRelativeResize="0"/>
          <p:nvPr/>
        </p:nvPicPr>
        <p:blipFill>
          <a:blip r:embed="rId3">
            <a:alphaModFix/>
          </a:blip>
          <a:stretch>
            <a:fillRect/>
          </a:stretch>
        </p:blipFill>
        <p:spPr>
          <a:xfrm>
            <a:off x="1874525" y="2389375"/>
            <a:ext cx="5214600" cy="2372244"/>
          </a:xfrm>
          <a:prstGeom prst="rect">
            <a:avLst/>
          </a:prstGeom>
          <a:noFill/>
          <a:ln>
            <a:noFill/>
          </a:ln>
        </p:spPr>
      </p:pic>
      <p:pic>
        <p:nvPicPr>
          <p:cNvPr id="316" name="Google Shape;316;p29"/>
          <p:cNvPicPr preferRelativeResize="0"/>
          <p:nvPr/>
        </p:nvPicPr>
        <p:blipFill>
          <a:blip r:embed="rId4">
            <a:alphaModFix/>
          </a:blip>
          <a:stretch>
            <a:fillRect/>
          </a:stretch>
        </p:blipFill>
        <p:spPr>
          <a:xfrm rot="-2700000">
            <a:off x="5709959" y="3065421"/>
            <a:ext cx="575284" cy="366511"/>
          </a:xfrm>
          <a:prstGeom prst="rect">
            <a:avLst/>
          </a:prstGeom>
          <a:noFill/>
          <a:ln>
            <a:noFill/>
          </a:ln>
        </p:spPr>
      </p:pic>
      <p:sp>
        <p:nvSpPr>
          <p:cNvPr id="317" name="Google Shape;317;p29"/>
          <p:cNvSpPr/>
          <p:nvPr/>
        </p:nvSpPr>
        <p:spPr>
          <a:xfrm>
            <a:off x="1590650" y="2226925"/>
            <a:ext cx="1854300" cy="22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txBox="1"/>
          <p:nvPr/>
        </p:nvSpPr>
        <p:spPr>
          <a:xfrm>
            <a:off x="1008950" y="2363725"/>
            <a:ext cx="2436000" cy="212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latin typeface="Lato"/>
                <a:ea typeface="Lato"/>
                <a:cs typeface="Lato"/>
                <a:sym typeface="Lato"/>
              </a:rPr>
              <a:t>Property Type (Entire Unit)</a:t>
            </a:r>
            <a:endParaRPr>
              <a:latin typeface="Lato"/>
              <a:ea typeface="Lato"/>
              <a:cs typeface="Lato"/>
              <a:sym typeface="Lato"/>
            </a:endParaRPr>
          </a:p>
          <a:p>
            <a:pPr indent="0" lvl="0" marL="0" rtl="0" algn="r">
              <a:spcBef>
                <a:spcPts val="0"/>
              </a:spcBef>
              <a:spcAft>
                <a:spcPts val="0"/>
              </a:spcAft>
              <a:buNone/>
            </a:pPr>
            <a:r>
              <a:t/>
            </a:r>
            <a:endParaRPr>
              <a:latin typeface="Lato"/>
              <a:ea typeface="Lato"/>
              <a:cs typeface="Lato"/>
              <a:sym typeface="Lato"/>
            </a:endParaRPr>
          </a:p>
          <a:p>
            <a:pPr indent="0" lvl="0" marL="0" rtl="0" algn="r">
              <a:spcBef>
                <a:spcPts val="0"/>
              </a:spcBef>
              <a:spcAft>
                <a:spcPts val="0"/>
              </a:spcAft>
              <a:buNone/>
            </a:pPr>
            <a:r>
              <a:rPr lang="en-GB">
                <a:latin typeface="Lato"/>
                <a:ea typeface="Lato"/>
                <a:cs typeface="Lato"/>
                <a:sym typeface="Lato"/>
              </a:rPr>
              <a:t>Room Type (Entire Home)</a:t>
            </a:r>
            <a:endParaRPr>
              <a:latin typeface="Lato"/>
              <a:ea typeface="Lato"/>
              <a:cs typeface="Lato"/>
              <a:sym typeface="Lato"/>
            </a:endParaRPr>
          </a:p>
          <a:p>
            <a:pPr indent="0" lvl="0" marL="0" rtl="0" algn="r">
              <a:spcBef>
                <a:spcPts val="0"/>
              </a:spcBef>
              <a:spcAft>
                <a:spcPts val="0"/>
              </a:spcAft>
              <a:buNone/>
            </a:pPr>
            <a:r>
              <a:t/>
            </a:r>
            <a:endParaRPr>
              <a:latin typeface="Lato"/>
              <a:ea typeface="Lato"/>
              <a:cs typeface="Lato"/>
              <a:sym typeface="Lato"/>
            </a:endParaRPr>
          </a:p>
          <a:p>
            <a:pPr indent="0" lvl="0" marL="0" rtl="0" algn="r">
              <a:spcBef>
                <a:spcPts val="0"/>
              </a:spcBef>
              <a:spcAft>
                <a:spcPts val="0"/>
              </a:spcAft>
              <a:buNone/>
            </a:pPr>
            <a:r>
              <a:rPr lang="en-GB">
                <a:latin typeface="Lato"/>
                <a:ea typeface="Lato"/>
                <a:cs typeface="Lato"/>
                <a:sym typeface="Lato"/>
              </a:rPr>
              <a:t># Accommodates</a:t>
            </a:r>
            <a:endParaRPr>
              <a:latin typeface="Lato"/>
              <a:ea typeface="Lato"/>
              <a:cs typeface="Lato"/>
              <a:sym typeface="Lato"/>
            </a:endParaRPr>
          </a:p>
          <a:p>
            <a:pPr indent="0" lvl="0" marL="0" rtl="0" algn="r">
              <a:spcBef>
                <a:spcPts val="0"/>
              </a:spcBef>
              <a:spcAft>
                <a:spcPts val="0"/>
              </a:spcAft>
              <a:buNone/>
            </a:pPr>
            <a:r>
              <a:t/>
            </a:r>
            <a:endParaRPr>
              <a:latin typeface="Lato"/>
              <a:ea typeface="Lato"/>
              <a:cs typeface="Lato"/>
              <a:sym typeface="Lato"/>
            </a:endParaRPr>
          </a:p>
          <a:p>
            <a:pPr indent="0" lvl="0" marL="0" rtl="0" algn="r">
              <a:spcBef>
                <a:spcPts val="0"/>
              </a:spcBef>
              <a:spcAft>
                <a:spcPts val="0"/>
              </a:spcAft>
              <a:buNone/>
            </a:pPr>
            <a:r>
              <a:rPr lang="en-GB">
                <a:latin typeface="Lato"/>
                <a:ea typeface="Lato"/>
                <a:cs typeface="Lato"/>
                <a:sym typeface="Lato"/>
              </a:rPr>
              <a:t>Neighbourhood (Manhattan)</a:t>
            </a:r>
            <a:endParaRPr>
              <a:latin typeface="Lato"/>
              <a:ea typeface="Lato"/>
              <a:cs typeface="Lato"/>
              <a:sym typeface="Lato"/>
            </a:endParaRPr>
          </a:p>
          <a:p>
            <a:pPr indent="0" lvl="0" marL="0" rtl="0" algn="r">
              <a:spcBef>
                <a:spcPts val="0"/>
              </a:spcBef>
              <a:spcAft>
                <a:spcPts val="0"/>
              </a:spcAft>
              <a:buNone/>
            </a:pPr>
            <a:r>
              <a:t/>
            </a:r>
            <a:endParaRPr>
              <a:latin typeface="Lato"/>
              <a:ea typeface="Lato"/>
              <a:cs typeface="Lato"/>
              <a:sym typeface="Lato"/>
            </a:endParaRPr>
          </a:p>
          <a:p>
            <a:pPr indent="0" lvl="0" marL="0" rtl="0" algn="r">
              <a:spcBef>
                <a:spcPts val="0"/>
              </a:spcBef>
              <a:spcAft>
                <a:spcPts val="0"/>
              </a:spcAft>
              <a:buNone/>
            </a:pPr>
            <a:r>
              <a:rPr lang="en-GB">
                <a:latin typeface="Lato"/>
                <a:ea typeface="Lato"/>
                <a:cs typeface="Lato"/>
                <a:sym typeface="Lato"/>
              </a:rPr>
              <a:t>Bedrooms</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0"/>
          <p:cNvPicPr preferRelativeResize="0"/>
          <p:nvPr/>
        </p:nvPicPr>
        <p:blipFill>
          <a:blip r:embed="rId3">
            <a:alphaModFix/>
          </a:blip>
          <a:stretch>
            <a:fillRect/>
          </a:stretch>
        </p:blipFill>
        <p:spPr>
          <a:xfrm>
            <a:off x="3140224" y="1842750"/>
            <a:ext cx="5203899" cy="3282976"/>
          </a:xfrm>
          <a:prstGeom prst="rect">
            <a:avLst/>
          </a:prstGeom>
          <a:noFill/>
          <a:ln>
            <a:noFill/>
          </a:ln>
        </p:spPr>
      </p:pic>
      <p:sp>
        <p:nvSpPr>
          <p:cNvPr id="324" name="Google Shape;324;p30"/>
          <p:cNvSpPr/>
          <p:nvPr/>
        </p:nvSpPr>
        <p:spPr>
          <a:xfrm>
            <a:off x="3324600" y="1668104"/>
            <a:ext cx="5761200" cy="39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499950" y="2262450"/>
            <a:ext cx="177900" cy="224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30"/>
          <p:cNvPicPr preferRelativeResize="0"/>
          <p:nvPr/>
        </p:nvPicPr>
        <p:blipFill>
          <a:blip r:embed="rId4">
            <a:alphaModFix/>
          </a:blip>
          <a:stretch>
            <a:fillRect/>
          </a:stretch>
        </p:blipFill>
        <p:spPr>
          <a:xfrm>
            <a:off x="3149519" y="1946459"/>
            <a:ext cx="4971651" cy="3132124"/>
          </a:xfrm>
          <a:prstGeom prst="rect">
            <a:avLst/>
          </a:prstGeom>
          <a:noFill/>
          <a:ln>
            <a:noFill/>
          </a:ln>
        </p:spPr>
      </p:pic>
      <p:sp>
        <p:nvSpPr>
          <p:cNvPr id="327" name="Google Shape;327;p30"/>
          <p:cNvSpPr/>
          <p:nvPr/>
        </p:nvSpPr>
        <p:spPr>
          <a:xfrm>
            <a:off x="3063150" y="1172550"/>
            <a:ext cx="545400" cy="118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p:nvPr/>
        </p:nvSpPr>
        <p:spPr>
          <a:xfrm>
            <a:off x="3454000" y="5043111"/>
            <a:ext cx="5761200" cy="39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txBox="1"/>
          <p:nvPr>
            <p:ph type="title"/>
          </p:nvPr>
        </p:nvSpPr>
        <p:spPr>
          <a:xfrm>
            <a:off x="730000" y="1318650"/>
            <a:ext cx="3205800" cy="9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Visualization</a:t>
            </a:r>
            <a:endParaRPr/>
          </a:p>
          <a:p>
            <a:pPr indent="0" lvl="0" marL="0" rtl="0" algn="l">
              <a:spcBef>
                <a:spcPts val="0"/>
              </a:spcBef>
              <a:spcAft>
                <a:spcPts val="0"/>
              </a:spcAft>
              <a:buNone/>
            </a:pPr>
            <a:r>
              <a:rPr b="0" lang="en-GB" sz="2000"/>
              <a:t>3.2 Property vs Pricing</a:t>
            </a:r>
            <a:endParaRPr b="0" sz="2000"/>
          </a:p>
        </p:txBody>
      </p:sp>
      <p:grpSp>
        <p:nvGrpSpPr>
          <p:cNvPr id="330" name="Google Shape;330;p30"/>
          <p:cNvGrpSpPr/>
          <p:nvPr/>
        </p:nvGrpSpPr>
        <p:grpSpPr>
          <a:xfrm>
            <a:off x="2686351" y="2309580"/>
            <a:ext cx="6457657" cy="835297"/>
            <a:chOff x="2686351" y="2309580"/>
            <a:chExt cx="6457657" cy="835297"/>
          </a:xfrm>
        </p:grpSpPr>
        <p:cxnSp>
          <p:nvCxnSpPr>
            <p:cNvPr id="331" name="Google Shape;331;p30"/>
            <p:cNvCxnSpPr/>
            <p:nvPr/>
          </p:nvCxnSpPr>
          <p:spPr>
            <a:xfrm>
              <a:off x="3344408" y="2478934"/>
              <a:ext cx="5799600" cy="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30"/>
            <p:cNvSpPr txBox="1"/>
            <p:nvPr/>
          </p:nvSpPr>
          <p:spPr>
            <a:xfrm>
              <a:off x="2773142" y="2309580"/>
              <a:ext cx="60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Lato"/>
                  <a:ea typeface="Lato"/>
                  <a:cs typeface="Lato"/>
                  <a:sym typeface="Lato"/>
                </a:rPr>
                <a:t>$300</a:t>
              </a:r>
              <a:endParaRPr sz="1000">
                <a:latin typeface="Lato"/>
                <a:ea typeface="Lato"/>
                <a:cs typeface="Lato"/>
                <a:sym typeface="Lato"/>
              </a:endParaRPr>
            </a:p>
          </p:txBody>
        </p:sp>
        <p:pic>
          <p:nvPicPr>
            <p:cNvPr id="333" name="Google Shape;333;p30"/>
            <p:cNvPicPr preferRelativeResize="0"/>
            <p:nvPr/>
          </p:nvPicPr>
          <p:blipFill>
            <a:blip r:embed="rId5">
              <a:alphaModFix/>
            </a:blip>
            <a:stretch>
              <a:fillRect/>
            </a:stretch>
          </p:blipFill>
          <p:spPr>
            <a:xfrm rot="-2700000">
              <a:off x="2731684" y="2628646"/>
              <a:ext cx="575284" cy="36651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Data Science Life Cycle</a:t>
            </a:r>
            <a:endParaRPr sz="800"/>
          </a:p>
        </p:txBody>
      </p:sp>
      <p:sp>
        <p:nvSpPr>
          <p:cNvPr id="339" name="Google Shape;339;p31"/>
          <p:cNvSpPr txBox="1"/>
          <p:nvPr>
            <p:ph type="title"/>
          </p:nvPr>
        </p:nvSpPr>
        <p:spPr>
          <a:xfrm>
            <a:off x="727337" y="2202550"/>
            <a:ext cx="2214900" cy="861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GB" sz="2200">
                <a:solidFill>
                  <a:srgbClr val="EFEFEF"/>
                </a:solidFill>
              </a:rPr>
              <a:t>1 Data Collection</a:t>
            </a:r>
            <a:endParaRPr sz="2200">
              <a:solidFill>
                <a:srgbClr val="EFEFEF"/>
              </a:solidFill>
            </a:endParaRPr>
          </a:p>
        </p:txBody>
      </p:sp>
      <p:sp>
        <p:nvSpPr>
          <p:cNvPr id="340" name="Google Shape;340;p31"/>
          <p:cNvSpPr txBox="1"/>
          <p:nvPr>
            <p:ph type="title"/>
          </p:nvPr>
        </p:nvSpPr>
        <p:spPr>
          <a:xfrm>
            <a:off x="2154700" y="3609000"/>
            <a:ext cx="2214900" cy="861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GB" sz="2200">
                <a:solidFill>
                  <a:srgbClr val="EFEFEF"/>
                </a:solidFill>
              </a:rPr>
              <a:t>2 Data Preprocessing</a:t>
            </a:r>
            <a:endParaRPr sz="2200">
              <a:solidFill>
                <a:srgbClr val="EFEFEF"/>
              </a:solidFill>
            </a:endParaRPr>
          </a:p>
        </p:txBody>
      </p:sp>
      <p:sp>
        <p:nvSpPr>
          <p:cNvPr id="341" name="Google Shape;341;p31"/>
          <p:cNvSpPr txBox="1"/>
          <p:nvPr>
            <p:ph type="title"/>
          </p:nvPr>
        </p:nvSpPr>
        <p:spPr>
          <a:xfrm>
            <a:off x="3605700" y="2202550"/>
            <a:ext cx="2670600" cy="861900"/>
          </a:xfrm>
          <a:prstGeom prst="rect">
            <a:avLst/>
          </a:prstGeom>
        </p:spPr>
        <p:txBody>
          <a:bodyPr anchorCtr="0" anchor="t" bIns="91425" lIns="91425" spcFirstLastPara="1" rIns="91425" wrap="square" tIns="91425">
            <a:spAutoFit/>
          </a:bodyPr>
          <a:lstStyle/>
          <a:p>
            <a:pPr indent="0" lvl="0" marL="0" marR="0" rtl="0" algn="l">
              <a:lnSpc>
                <a:spcPct val="100000"/>
              </a:lnSpc>
              <a:spcBef>
                <a:spcPts val="0"/>
              </a:spcBef>
              <a:spcAft>
                <a:spcPts val="1600"/>
              </a:spcAft>
              <a:buNone/>
            </a:pPr>
            <a:r>
              <a:rPr lang="en-GB" sz="2200">
                <a:solidFill>
                  <a:srgbClr val="EFEFEF"/>
                </a:solidFill>
              </a:rPr>
              <a:t>3 Data  Visualization</a:t>
            </a:r>
            <a:endParaRPr sz="2200">
              <a:solidFill>
                <a:srgbClr val="EFEFEF"/>
              </a:solidFill>
            </a:endParaRPr>
          </a:p>
        </p:txBody>
      </p:sp>
      <p:sp>
        <p:nvSpPr>
          <p:cNvPr id="342" name="Google Shape;342;p31"/>
          <p:cNvSpPr txBox="1"/>
          <p:nvPr>
            <p:ph type="title"/>
          </p:nvPr>
        </p:nvSpPr>
        <p:spPr>
          <a:xfrm>
            <a:off x="5100275" y="3609000"/>
            <a:ext cx="2282400" cy="861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GB" sz="2200">
                <a:solidFill>
                  <a:srgbClr val="000000"/>
                </a:solidFill>
              </a:rPr>
              <a:t>4 Model Building</a:t>
            </a:r>
            <a:endParaRPr sz="2200">
              <a:solidFill>
                <a:srgbClr val="000000"/>
              </a:solidFill>
            </a:endParaRPr>
          </a:p>
        </p:txBody>
      </p:sp>
      <p:sp>
        <p:nvSpPr>
          <p:cNvPr id="343" name="Google Shape;343;p31"/>
          <p:cNvSpPr txBox="1"/>
          <p:nvPr>
            <p:ph type="title"/>
          </p:nvPr>
        </p:nvSpPr>
        <p:spPr>
          <a:xfrm>
            <a:off x="6585599" y="2202550"/>
            <a:ext cx="2214900" cy="861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GB" sz="2200">
                <a:solidFill>
                  <a:srgbClr val="EFEFEF"/>
                </a:solidFill>
              </a:rPr>
              <a:t>5 Model Evaluation</a:t>
            </a:r>
            <a:endParaRPr sz="2200">
              <a:solidFill>
                <a:srgbClr val="EFEFEF"/>
              </a:solidFill>
            </a:endParaRPr>
          </a:p>
        </p:txBody>
      </p:sp>
      <p:pic>
        <p:nvPicPr>
          <p:cNvPr descr="shutterstock_429987889_edited.jpg" id="344" name="Google Shape;344;p31"/>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345" name="Google Shape;345;p31"/>
          <p:cNvGrpSpPr/>
          <p:nvPr/>
        </p:nvGrpSpPr>
        <p:grpSpPr>
          <a:xfrm rot="10800000">
            <a:off x="5197975" y="3339567"/>
            <a:ext cx="92400" cy="411825"/>
            <a:chOff x="2070100" y="2563700"/>
            <a:chExt cx="92400" cy="411825"/>
          </a:xfrm>
        </p:grpSpPr>
        <p:cxnSp>
          <p:nvCxnSpPr>
            <p:cNvPr id="346" name="Google Shape;346;p31"/>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47" name="Google Shape;347;p31"/>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1"/>
          <p:cNvSpPr txBox="1"/>
          <p:nvPr/>
        </p:nvSpPr>
        <p:spPr>
          <a:xfrm>
            <a:off x="4583250" y="2957350"/>
            <a:ext cx="12915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Clr>
                <a:srgbClr val="000000"/>
              </a:buClr>
              <a:buSzPts val="1100"/>
              <a:buFont typeface="Arial"/>
              <a:buNone/>
            </a:pPr>
            <a:r>
              <a:rPr b="1" lang="en-GB" sz="1200">
                <a:latin typeface="Lato"/>
                <a:ea typeface="Lato"/>
                <a:cs typeface="Lato"/>
                <a:sym typeface="Lato"/>
              </a:rPr>
              <a:t>Regression</a:t>
            </a:r>
            <a:endParaRPr b="1" sz="12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2"/>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4.0 Model Building</a:t>
            </a:r>
            <a:endParaRPr sz="1000"/>
          </a:p>
        </p:txBody>
      </p:sp>
      <p:pic>
        <p:nvPicPr>
          <p:cNvPr descr="shutterstock_227447065.jpg" id="354" name="Google Shape;354;p32"/>
          <p:cNvPicPr preferRelativeResize="0"/>
          <p:nvPr/>
        </p:nvPicPr>
        <p:blipFill rotWithShape="1">
          <a:blip r:embed="rId3">
            <a:alphaModFix/>
          </a:blip>
          <a:srcRect b="11982" l="0" r="0" t="11982"/>
          <a:stretch/>
        </p:blipFill>
        <p:spPr>
          <a:xfrm>
            <a:off x="830400" y="2091180"/>
            <a:ext cx="2501199" cy="1267837"/>
          </a:xfrm>
          <a:prstGeom prst="rect">
            <a:avLst/>
          </a:prstGeom>
          <a:noFill/>
          <a:ln>
            <a:noFill/>
          </a:ln>
        </p:spPr>
      </p:pic>
      <p:sp>
        <p:nvSpPr>
          <p:cNvPr id="355" name="Google Shape;355;p32"/>
          <p:cNvSpPr txBox="1"/>
          <p:nvPr/>
        </p:nvSpPr>
        <p:spPr>
          <a:xfrm>
            <a:off x="836486" y="2727375"/>
            <a:ext cx="8988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4.1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356" name="Google Shape;356;p32"/>
          <p:cNvGrpSpPr/>
          <p:nvPr/>
        </p:nvGrpSpPr>
        <p:grpSpPr>
          <a:xfrm>
            <a:off x="830400" y="3274596"/>
            <a:ext cx="2501700" cy="1353953"/>
            <a:chOff x="830400" y="3274596"/>
            <a:chExt cx="2501700" cy="1353953"/>
          </a:xfrm>
        </p:grpSpPr>
        <p:sp>
          <p:nvSpPr>
            <p:cNvPr id="357" name="Google Shape;357;p32"/>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32"/>
          <p:cNvSpPr txBox="1"/>
          <p:nvPr>
            <p:ph type="title"/>
          </p:nvPr>
        </p:nvSpPr>
        <p:spPr>
          <a:xfrm>
            <a:off x="967850" y="3667874"/>
            <a:ext cx="2238300" cy="56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1600"/>
              <a:t>Model Pipeline</a:t>
            </a:r>
            <a:endParaRPr sz="1600"/>
          </a:p>
        </p:txBody>
      </p:sp>
      <p:pic>
        <p:nvPicPr>
          <p:cNvPr descr="shutterstock_425821354.jpg" id="360" name="Google Shape;360;p32"/>
          <p:cNvPicPr preferRelativeResize="0"/>
          <p:nvPr/>
        </p:nvPicPr>
        <p:blipFill rotWithShape="1">
          <a:blip r:embed="rId4">
            <a:alphaModFix/>
          </a:blip>
          <a:srcRect b="12034" l="0" r="0" t="12034"/>
          <a:stretch/>
        </p:blipFill>
        <p:spPr>
          <a:xfrm>
            <a:off x="3332867" y="3359013"/>
            <a:ext cx="2501197" cy="1267831"/>
          </a:xfrm>
          <a:prstGeom prst="rect">
            <a:avLst/>
          </a:prstGeom>
          <a:noFill/>
          <a:ln>
            <a:noFill/>
          </a:ln>
        </p:spPr>
      </p:pic>
      <p:sp>
        <p:nvSpPr>
          <p:cNvPr id="361" name="Google Shape;361;p32"/>
          <p:cNvSpPr txBox="1"/>
          <p:nvPr/>
        </p:nvSpPr>
        <p:spPr>
          <a:xfrm>
            <a:off x="3398627" y="3290125"/>
            <a:ext cx="7800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4.2</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362" name="Google Shape;362;p32"/>
          <p:cNvGrpSpPr/>
          <p:nvPr/>
        </p:nvGrpSpPr>
        <p:grpSpPr>
          <a:xfrm flipH="1" rot="10800000">
            <a:off x="3332867" y="2091171"/>
            <a:ext cx="2501700" cy="1353953"/>
            <a:chOff x="830400" y="3274596"/>
            <a:chExt cx="2501700" cy="1353953"/>
          </a:xfrm>
        </p:grpSpPr>
        <p:sp>
          <p:nvSpPr>
            <p:cNvPr id="363" name="Google Shape;363;p32"/>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2"/>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2"/>
          <p:cNvSpPr txBox="1"/>
          <p:nvPr>
            <p:ph type="title"/>
          </p:nvPr>
        </p:nvSpPr>
        <p:spPr>
          <a:xfrm>
            <a:off x="3464625" y="2521201"/>
            <a:ext cx="2238300" cy="43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1600"/>
              <a:t>Feature selection</a:t>
            </a:r>
            <a:endParaRPr sz="1600"/>
          </a:p>
        </p:txBody>
      </p:sp>
      <p:pic>
        <p:nvPicPr>
          <p:cNvPr descr="shutterstock_512483578.jpg" id="366" name="Google Shape;366;p32"/>
          <p:cNvPicPr preferRelativeResize="0"/>
          <p:nvPr/>
        </p:nvPicPr>
        <p:blipFill rotWithShape="1">
          <a:blip r:embed="rId5">
            <a:alphaModFix/>
          </a:blip>
          <a:srcRect b="11982" l="0" r="0" t="11982"/>
          <a:stretch/>
        </p:blipFill>
        <p:spPr>
          <a:xfrm>
            <a:off x="5832591" y="2091175"/>
            <a:ext cx="2501198" cy="1267840"/>
          </a:xfrm>
          <a:prstGeom prst="rect">
            <a:avLst/>
          </a:prstGeom>
          <a:noFill/>
          <a:ln>
            <a:noFill/>
          </a:ln>
        </p:spPr>
      </p:pic>
      <p:sp>
        <p:nvSpPr>
          <p:cNvPr id="367" name="Google Shape;367;p32"/>
          <p:cNvSpPr txBox="1"/>
          <p:nvPr/>
        </p:nvSpPr>
        <p:spPr>
          <a:xfrm>
            <a:off x="5835300" y="2727375"/>
            <a:ext cx="8988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4.</a:t>
            </a:r>
            <a:r>
              <a:rPr b="1" lang="en-GB"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368" name="Google Shape;368;p32"/>
          <p:cNvGrpSpPr/>
          <p:nvPr/>
        </p:nvGrpSpPr>
        <p:grpSpPr>
          <a:xfrm>
            <a:off x="5832591" y="3274596"/>
            <a:ext cx="2501700" cy="1353953"/>
            <a:chOff x="830400" y="3274596"/>
            <a:chExt cx="2501700" cy="1353953"/>
          </a:xfrm>
        </p:grpSpPr>
        <p:sp>
          <p:nvSpPr>
            <p:cNvPr id="369" name="Google Shape;369;p32"/>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32"/>
          <p:cNvSpPr txBox="1"/>
          <p:nvPr>
            <p:ph type="title"/>
          </p:nvPr>
        </p:nvSpPr>
        <p:spPr>
          <a:xfrm>
            <a:off x="5961303" y="3800428"/>
            <a:ext cx="2238300" cy="43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1600"/>
              <a:t>Performance evaluation</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a:t>4.1 </a:t>
            </a:r>
            <a:r>
              <a:rPr b="0" lang="en-GB"/>
              <a:t>Model</a:t>
            </a:r>
            <a:r>
              <a:rPr b="0" lang="en-GB"/>
              <a:t> Pipeline</a:t>
            </a:r>
            <a:endParaRPr b="0"/>
          </a:p>
        </p:txBody>
      </p:sp>
      <p:sp>
        <p:nvSpPr>
          <p:cNvPr id="377" name="Google Shape;377;p33"/>
          <p:cNvSpPr/>
          <p:nvPr/>
        </p:nvSpPr>
        <p:spPr>
          <a:xfrm>
            <a:off x="529100" y="2867375"/>
            <a:ext cx="1614300" cy="677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500"/>
              <a:t>Data insertion</a:t>
            </a:r>
            <a:endParaRPr b="1" sz="1500"/>
          </a:p>
        </p:txBody>
      </p:sp>
      <p:sp>
        <p:nvSpPr>
          <p:cNvPr id="378" name="Google Shape;378;p33"/>
          <p:cNvSpPr/>
          <p:nvPr/>
        </p:nvSpPr>
        <p:spPr>
          <a:xfrm>
            <a:off x="2614700" y="2867375"/>
            <a:ext cx="1614300" cy="677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500"/>
              <a:t>Feature Transformation</a:t>
            </a:r>
            <a:endParaRPr b="1" sz="1500"/>
          </a:p>
        </p:txBody>
      </p:sp>
      <p:sp>
        <p:nvSpPr>
          <p:cNvPr id="379" name="Google Shape;379;p33"/>
          <p:cNvSpPr/>
          <p:nvPr/>
        </p:nvSpPr>
        <p:spPr>
          <a:xfrm>
            <a:off x="4700300" y="2867375"/>
            <a:ext cx="1614300" cy="677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500"/>
              <a:t>ML </a:t>
            </a:r>
            <a:r>
              <a:rPr b="1" lang="en-GB" sz="1500"/>
              <a:t>selection</a:t>
            </a:r>
            <a:r>
              <a:rPr b="1" lang="en-GB" sz="1500"/>
              <a:t> and training</a:t>
            </a:r>
            <a:endParaRPr b="1" sz="1500"/>
          </a:p>
        </p:txBody>
      </p:sp>
      <p:sp>
        <p:nvSpPr>
          <p:cNvPr id="380" name="Google Shape;380;p33"/>
          <p:cNvSpPr/>
          <p:nvPr/>
        </p:nvSpPr>
        <p:spPr>
          <a:xfrm>
            <a:off x="6785900" y="2867375"/>
            <a:ext cx="1614300" cy="677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500"/>
              <a:t>Performance</a:t>
            </a:r>
            <a:r>
              <a:rPr b="1" lang="en-GB" sz="1500"/>
              <a:t> </a:t>
            </a:r>
            <a:r>
              <a:rPr b="1" lang="en-GB" sz="1500"/>
              <a:t>evaluation</a:t>
            </a:r>
            <a:endParaRPr b="1" sz="1500"/>
          </a:p>
        </p:txBody>
      </p:sp>
      <p:sp>
        <p:nvSpPr>
          <p:cNvPr id="381" name="Google Shape;381;p33"/>
          <p:cNvSpPr/>
          <p:nvPr/>
        </p:nvSpPr>
        <p:spPr>
          <a:xfrm>
            <a:off x="2143400" y="3088325"/>
            <a:ext cx="471300" cy="235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3"/>
          <p:cNvSpPr/>
          <p:nvPr/>
        </p:nvSpPr>
        <p:spPr>
          <a:xfrm>
            <a:off x="4229000" y="3088325"/>
            <a:ext cx="471300" cy="235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6314600" y="3088325"/>
            <a:ext cx="471300" cy="235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7680900" y="3544775"/>
            <a:ext cx="235500" cy="471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3539600" y="3955775"/>
            <a:ext cx="4141500" cy="235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a:off x="3304100" y="3544775"/>
            <a:ext cx="235500" cy="471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a:t>4.2 Feature selection</a:t>
            </a:r>
            <a:endParaRPr b="0"/>
          </a:p>
        </p:txBody>
      </p:sp>
      <p:pic>
        <p:nvPicPr>
          <p:cNvPr id="392" name="Google Shape;392;p34"/>
          <p:cNvPicPr preferRelativeResize="0"/>
          <p:nvPr/>
        </p:nvPicPr>
        <p:blipFill>
          <a:blip r:embed="rId3">
            <a:alphaModFix/>
          </a:blip>
          <a:stretch>
            <a:fillRect/>
          </a:stretch>
        </p:blipFill>
        <p:spPr>
          <a:xfrm>
            <a:off x="0" y="1853850"/>
            <a:ext cx="4497879" cy="2647600"/>
          </a:xfrm>
          <a:prstGeom prst="rect">
            <a:avLst/>
          </a:prstGeom>
          <a:noFill/>
          <a:ln>
            <a:noFill/>
          </a:ln>
        </p:spPr>
      </p:pic>
      <p:sp>
        <p:nvSpPr>
          <p:cNvPr id="393" name="Google Shape;393;p34"/>
          <p:cNvSpPr txBox="1"/>
          <p:nvPr/>
        </p:nvSpPr>
        <p:spPr>
          <a:xfrm>
            <a:off x="1523975" y="4563000"/>
            <a:ext cx="20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Before feature selection</a:t>
            </a:r>
            <a:endParaRPr>
              <a:latin typeface="Lato"/>
              <a:ea typeface="Lato"/>
              <a:cs typeface="Lato"/>
              <a:sym typeface="Lato"/>
            </a:endParaRPr>
          </a:p>
        </p:txBody>
      </p:sp>
      <p:sp>
        <p:nvSpPr>
          <p:cNvPr id="394" name="Google Shape;394;p34"/>
          <p:cNvSpPr txBox="1"/>
          <p:nvPr/>
        </p:nvSpPr>
        <p:spPr>
          <a:xfrm>
            <a:off x="5787450" y="4563000"/>
            <a:ext cx="263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After </a:t>
            </a:r>
            <a:r>
              <a:rPr lang="en-GB">
                <a:latin typeface="Lato"/>
                <a:ea typeface="Lato"/>
                <a:cs typeface="Lato"/>
                <a:sym typeface="Lato"/>
              </a:rPr>
              <a:t>feature selection</a:t>
            </a:r>
            <a:endParaRPr>
              <a:latin typeface="Lato"/>
              <a:ea typeface="Lato"/>
              <a:cs typeface="Lato"/>
              <a:sym typeface="Lato"/>
            </a:endParaRPr>
          </a:p>
        </p:txBody>
      </p:sp>
      <p:pic>
        <p:nvPicPr>
          <p:cNvPr id="395" name="Google Shape;395;p34"/>
          <p:cNvPicPr preferRelativeResize="0"/>
          <p:nvPr/>
        </p:nvPicPr>
        <p:blipFill>
          <a:blip r:embed="rId4">
            <a:alphaModFix/>
          </a:blip>
          <a:stretch>
            <a:fillRect/>
          </a:stretch>
        </p:blipFill>
        <p:spPr>
          <a:xfrm>
            <a:off x="4572000" y="1796888"/>
            <a:ext cx="4238975" cy="27615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5"/>
          <p:cNvSpPr txBox="1"/>
          <p:nvPr>
            <p:ph type="title"/>
          </p:nvPr>
        </p:nvSpPr>
        <p:spPr>
          <a:xfrm>
            <a:off x="730000" y="1245650"/>
            <a:ext cx="5214600" cy="6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a:t>4.3 Performance evaluation</a:t>
            </a:r>
            <a:endParaRPr b="0"/>
          </a:p>
          <a:p>
            <a:pPr indent="0" lvl="0" marL="0" rtl="0" algn="l">
              <a:spcBef>
                <a:spcPts val="0"/>
              </a:spcBef>
              <a:spcAft>
                <a:spcPts val="0"/>
              </a:spcAft>
              <a:buNone/>
            </a:pPr>
            <a:r>
              <a:t/>
            </a:r>
            <a:endParaRPr b="0">
              <a:solidFill>
                <a:srgbClr val="000000"/>
              </a:solidFill>
              <a:latin typeface="Arial"/>
              <a:ea typeface="Arial"/>
              <a:cs typeface="Arial"/>
              <a:sym typeface="Arial"/>
            </a:endParaRPr>
          </a:p>
        </p:txBody>
      </p:sp>
      <p:sp>
        <p:nvSpPr>
          <p:cNvPr id="401" name="Google Shape;401;p35"/>
          <p:cNvSpPr/>
          <p:nvPr/>
        </p:nvSpPr>
        <p:spPr>
          <a:xfrm>
            <a:off x="5066400" y="2436350"/>
            <a:ext cx="495600" cy="229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2" name="Google Shape;402;p35"/>
          <p:cNvPicPr preferRelativeResize="0"/>
          <p:nvPr/>
        </p:nvPicPr>
        <p:blipFill>
          <a:blip r:embed="rId3">
            <a:alphaModFix/>
          </a:blip>
          <a:stretch>
            <a:fillRect/>
          </a:stretch>
        </p:blipFill>
        <p:spPr>
          <a:xfrm>
            <a:off x="795875" y="1749775"/>
            <a:ext cx="7145774" cy="3383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6"/>
          <p:cNvSpPr txBox="1"/>
          <p:nvPr>
            <p:ph type="title"/>
          </p:nvPr>
        </p:nvSpPr>
        <p:spPr>
          <a:xfrm>
            <a:off x="727800" y="1219200"/>
            <a:ext cx="7688400" cy="4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a:t>4.3 Performance evaluation</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408" name="Google Shape;408;p3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9" name="Google Shape;409;p36"/>
          <p:cNvPicPr preferRelativeResize="0"/>
          <p:nvPr/>
        </p:nvPicPr>
        <p:blipFill>
          <a:blip r:embed="rId3">
            <a:alphaModFix/>
          </a:blip>
          <a:stretch>
            <a:fillRect/>
          </a:stretch>
        </p:blipFill>
        <p:spPr>
          <a:xfrm>
            <a:off x="0" y="1760348"/>
            <a:ext cx="9144002" cy="30268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19"/>
          <p:cNvPicPr preferRelativeResize="0"/>
          <p:nvPr/>
        </p:nvPicPr>
        <p:blipFill>
          <a:blip r:embed="rId3">
            <a:alphaModFix/>
          </a:blip>
          <a:stretch>
            <a:fillRect/>
          </a:stretch>
        </p:blipFill>
        <p:spPr>
          <a:xfrm>
            <a:off x="795576" y="1883525"/>
            <a:ext cx="6424076" cy="3259975"/>
          </a:xfrm>
          <a:prstGeom prst="rect">
            <a:avLst/>
          </a:prstGeom>
          <a:noFill/>
          <a:ln>
            <a:noFill/>
          </a:ln>
        </p:spPr>
      </p:pic>
      <p:pic>
        <p:nvPicPr>
          <p:cNvPr id="187" name="Google Shape;187;p19"/>
          <p:cNvPicPr preferRelativeResize="0"/>
          <p:nvPr/>
        </p:nvPicPr>
        <p:blipFill>
          <a:blip r:embed="rId4">
            <a:alphaModFix/>
          </a:blip>
          <a:stretch>
            <a:fillRect/>
          </a:stretch>
        </p:blipFill>
        <p:spPr>
          <a:xfrm>
            <a:off x="7143447" y="1959722"/>
            <a:ext cx="1707450" cy="1707425"/>
          </a:xfrm>
          <a:prstGeom prst="rect">
            <a:avLst/>
          </a:prstGeom>
          <a:noFill/>
          <a:ln>
            <a:noFill/>
          </a:ln>
        </p:spPr>
      </p:pic>
      <p:sp>
        <p:nvSpPr>
          <p:cNvPr id="188" name="Google Shape;188;p19"/>
          <p:cNvSpPr txBox="1"/>
          <p:nvPr>
            <p:ph type="title"/>
          </p:nvPr>
        </p:nvSpPr>
        <p:spPr>
          <a:xfrm>
            <a:off x="795575" y="1247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AMII Machine Learning Technician</a:t>
            </a:r>
            <a:endParaRPr sz="2800"/>
          </a:p>
        </p:txBody>
      </p:sp>
      <p:sp>
        <p:nvSpPr>
          <p:cNvPr id="189" name="Google Shape;189;p19"/>
          <p:cNvSpPr txBox="1"/>
          <p:nvPr>
            <p:ph idx="1" type="body"/>
          </p:nvPr>
        </p:nvSpPr>
        <p:spPr>
          <a:xfrm>
            <a:off x="7826400" y="4411975"/>
            <a:ext cx="1546200" cy="9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GB"/>
              <a:t>March 31, 2023</a:t>
            </a:r>
            <a:endParaRPr/>
          </a:p>
          <a:p>
            <a:pPr indent="0" lvl="0" marL="0" rtl="0" algn="l">
              <a:spcBef>
                <a:spcPts val="1600"/>
              </a:spcBef>
              <a:spcAft>
                <a:spcPts val="1600"/>
              </a:spcAft>
              <a:buNone/>
            </a:pPr>
            <a:r>
              <a:t/>
            </a:r>
            <a:endParaRPr/>
          </a:p>
        </p:txBody>
      </p:sp>
      <p:sp>
        <p:nvSpPr>
          <p:cNvPr id="190" name="Google Shape;190;p19"/>
          <p:cNvSpPr txBox="1"/>
          <p:nvPr/>
        </p:nvSpPr>
        <p:spPr>
          <a:xfrm>
            <a:off x="795575" y="1782775"/>
            <a:ext cx="752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aleway"/>
                <a:ea typeface="Raleway"/>
                <a:cs typeface="Raleway"/>
                <a:sym typeface="Raleway"/>
              </a:rPr>
              <a:t>Group 1 Capstone Presentation</a:t>
            </a:r>
            <a:endParaRPr>
              <a:latin typeface="Raleway"/>
              <a:ea typeface="Raleway"/>
              <a:cs typeface="Raleway"/>
              <a:sym typeface="Raleway"/>
            </a:endParaRPr>
          </a:p>
        </p:txBody>
      </p:sp>
      <p:sp>
        <p:nvSpPr>
          <p:cNvPr id="191" name="Google Shape;191;p19"/>
          <p:cNvSpPr txBox="1"/>
          <p:nvPr/>
        </p:nvSpPr>
        <p:spPr>
          <a:xfrm flipH="1">
            <a:off x="7327725" y="3356975"/>
            <a:ext cx="1343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200">
                <a:solidFill>
                  <a:srgbClr val="FF5A5F"/>
                </a:solidFill>
                <a:latin typeface="Lato Black"/>
                <a:ea typeface="Lato Black"/>
                <a:cs typeface="Lato Black"/>
                <a:sym typeface="Lato Black"/>
              </a:rPr>
              <a:t>Landlord</a:t>
            </a:r>
            <a:endParaRPr sz="2200">
              <a:solidFill>
                <a:srgbClr val="FF5A5F"/>
              </a:solidFill>
              <a:latin typeface="Lato Black"/>
              <a:ea typeface="Lato Black"/>
              <a:cs typeface="Lato Black"/>
              <a:sym typeface="Lato Black"/>
            </a:endParaRPr>
          </a:p>
          <a:p>
            <a:pPr indent="0" lvl="0" marL="0" rtl="0" algn="ctr">
              <a:spcBef>
                <a:spcPts val="0"/>
              </a:spcBef>
              <a:spcAft>
                <a:spcPts val="0"/>
              </a:spcAft>
              <a:buNone/>
            </a:pPr>
            <a:r>
              <a:rPr lang="en-GB" sz="2200">
                <a:solidFill>
                  <a:srgbClr val="FF5A5F"/>
                </a:solidFill>
                <a:latin typeface="Lato Black"/>
                <a:ea typeface="Lato Black"/>
                <a:cs typeface="Lato Black"/>
                <a:sym typeface="Lato Black"/>
              </a:rPr>
              <a:t>Smart</a:t>
            </a:r>
            <a:endParaRPr sz="2200">
              <a:solidFill>
                <a:srgbClr val="FF5A5F"/>
              </a:solidFill>
              <a:latin typeface="Lato Black"/>
              <a:ea typeface="Lato Black"/>
              <a:cs typeface="Lato Black"/>
              <a:sym typeface="Lato Black"/>
            </a:endParaRPr>
          </a:p>
          <a:p>
            <a:pPr indent="0" lvl="0" marL="0" rtl="0" algn="ctr">
              <a:spcBef>
                <a:spcPts val="0"/>
              </a:spcBef>
              <a:spcAft>
                <a:spcPts val="0"/>
              </a:spcAft>
              <a:buNone/>
            </a:pPr>
            <a:r>
              <a:rPr lang="en-GB" sz="2200">
                <a:solidFill>
                  <a:srgbClr val="FF5A5F"/>
                </a:solidFill>
                <a:latin typeface="Lato Black"/>
                <a:ea typeface="Lato Black"/>
                <a:cs typeface="Lato Black"/>
                <a:sym typeface="Lato Black"/>
              </a:rPr>
              <a:t>Pricing</a:t>
            </a:r>
            <a:endParaRPr sz="2200">
              <a:solidFill>
                <a:srgbClr val="FF5A5F"/>
              </a:solidFill>
              <a:latin typeface="Lato Black"/>
              <a:ea typeface="Lato Black"/>
              <a:cs typeface="Lato Black"/>
              <a:sym typeface="Lato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7"/>
          <p:cNvSpPr txBox="1"/>
          <p:nvPr>
            <p:ph idx="1" type="body"/>
          </p:nvPr>
        </p:nvSpPr>
        <p:spPr>
          <a:xfrm>
            <a:off x="526125" y="4435800"/>
            <a:ext cx="4762800" cy="400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Minimal improvements with hyperparameter tuning.</a:t>
            </a:r>
            <a:endParaRPr/>
          </a:p>
        </p:txBody>
      </p:sp>
      <p:sp>
        <p:nvSpPr>
          <p:cNvPr id="415" name="Google Shape;415;p37"/>
          <p:cNvSpPr txBox="1"/>
          <p:nvPr>
            <p:ph type="title"/>
          </p:nvPr>
        </p:nvSpPr>
        <p:spPr>
          <a:xfrm>
            <a:off x="730000" y="1318650"/>
            <a:ext cx="5214600" cy="6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a:t>4.3 Performance evaluation</a:t>
            </a:r>
            <a:endParaRPr>
              <a:solidFill>
                <a:srgbClr val="000000"/>
              </a:solidFill>
              <a:latin typeface="Arial"/>
              <a:ea typeface="Arial"/>
              <a:cs typeface="Arial"/>
              <a:sym typeface="Arial"/>
            </a:endParaRPr>
          </a:p>
        </p:txBody>
      </p:sp>
      <p:pic>
        <p:nvPicPr>
          <p:cNvPr id="416" name="Google Shape;416;p37"/>
          <p:cNvPicPr preferRelativeResize="0"/>
          <p:nvPr/>
        </p:nvPicPr>
        <p:blipFill>
          <a:blip r:embed="rId3">
            <a:alphaModFix/>
          </a:blip>
          <a:stretch>
            <a:fillRect/>
          </a:stretch>
        </p:blipFill>
        <p:spPr>
          <a:xfrm>
            <a:off x="3750563" y="2313138"/>
            <a:ext cx="4600575" cy="1685925"/>
          </a:xfrm>
          <a:prstGeom prst="rect">
            <a:avLst/>
          </a:prstGeom>
          <a:noFill/>
          <a:ln>
            <a:noFill/>
          </a:ln>
        </p:spPr>
      </p:pic>
      <p:sp>
        <p:nvSpPr>
          <p:cNvPr id="417" name="Google Shape;417;p37"/>
          <p:cNvSpPr txBox="1"/>
          <p:nvPr/>
        </p:nvSpPr>
        <p:spPr>
          <a:xfrm>
            <a:off x="2181275" y="2788350"/>
            <a:ext cx="15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Linear regression</a:t>
            </a:r>
            <a:endParaRPr>
              <a:latin typeface="Lato"/>
              <a:ea typeface="Lato"/>
              <a:cs typeface="Lato"/>
              <a:sym typeface="Lato"/>
            </a:endParaRPr>
          </a:p>
        </p:txBody>
      </p:sp>
      <p:sp>
        <p:nvSpPr>
          <p:cNvPr id="418" name="Google Shape;418;p37"/>
          <p:cNvSpPr txBox="1"/>
          <p:nvPr/>
        </p:nvSpPr>
        <p:spPr>
          <a:xfrm>
            <a:off x="2209625" y="3174375"/>
            <a:ext cx="151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Ridge regression</a:t>
            </a:r>
            <a:endParaRPr>
              <a:latin typeface="Lato"/>
              <a:ea typeface="Lato"/>
              <a:cs typeface="Lato"/>
              <a:sym typeface="Lato"/>
            </a:endParaRPr>
          </a:p>
        </p:txBody>
      </p:sp>
      <p:sp>
        <p:nvSpPr>
          <p:cNvPr id="419" name="Google Shape;419;p37"/>
          <p:cNvSpPr txBox="1"/>
          <p:nvPr/>
        </p:nvSpPr>
        <p:spPr>
          <a:xfrm>
            <a:off x="1283825" y="36120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Gradient boosting regressor</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Data Science Life Cycle</a:t>
            </a:r>
            <a:endParaRPr sz="800"/>
          </a:p>
        </p:txBody>
      </p:sp>
      <p:sp>
        <p:nvSpPr>
          <p:cNvPr id="425" name="Google Shape;425;p38"/>
          <p:cNvSpPr txBox="1"/>
          <p:nvPr>
            <p:ph type="title"/>
          </p:nvPr>
        </p:nvSpPr>
        <p:spPr>
          <a:xfrm>
            <a:off x="727337" y="2202550"/>
            <a:ext cx="2214900" cy="861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GB" sz="2200">
                <a:solidFill>
                  <a:srgbClr val="EFEFEF"/>
                </a:solidFill>
              </a:rPr>
              <a:t>1 Data Collection</a:t>
            </a:r>
            <a:endParaRPr sz="2200">
              <a:solidFill>
                <a:srgbClr val="EFEFEF"/>
              </a:solidFill>
            </a:endParaRPr>
          </a:p>
        </p:txBody>
      </p:sp>
      <p:sp>
        <p:nvSpPr>
          <p:cNvPr id="426" name="Google Shape;426;p38"/>
          <p:cNvSpPr txBox="1"/>
          <p:nvPr>
            <p:ph type="title"/>
          </p:nvPr>
        </p:nvSpPr>
        <p:spPr>
          <a:xfrm>
            <a:off x="2154700" y="3609000"/>
            <a:ext cx="2214900" cy="861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GB" sz="2200">
                <a:solidFill>
                  <a:srgbClr val="EFEFEF"/>
                </a:solidFill>
              </a:rPr>
              <a:t>2 Data Preprocessing</a:t>
            </a:r>
            <a:endParaRPr sz="2200">
              <a:solidFill>
                <a:srgbClr val="EFEFEF"/>
              </a:solidFill>
            </a:endParaRPr>
          </a:p>
        </p:txBody>
      </p:sp>
      <p:sp>
        <p:nvSpPr>
          <p:cNvPr id="427" name="Google Shape;427;p38"/>
          <p:cNvSpPr txBox="1"/>
          <p:nvPr>
            <p:ph type="title"/>
          </p:nvPr>
        </p:nvSpPr>
        <p:spPr>
          <a:xfrm>
            <a:off x="3605700" y="2202550"/>
            <a:ext cx="2670600" cy="861900"/>
          </a:xfrm>
          <a:prstGeom prst="rect">
            <a:avLst/>
          </a:prstGeom>
        </p:spPr>
        <p:txBody>
          <a:bodyPr anchorCtr="0" anchor="t" bIns="91425" lIns="91425" spcFirstLastPara="1" rIns="91425" wrap="square" tIns="91425">
            <a:spAutoFit/>
          </a:bodyPr>
          <a:lstStyle/>
          <a:p>
            <a:pPr indent="0" lvl="0" marL="0" marR="0" rtl="0" algn="l">
              <a:lnSpc>
                <a:spcPct val="100000"/>
              </a:lnSpc>
              <a:spcBef>
                <a:spcPts val="0"/>
              </a:spcBef>
              <a:spcAft>
                <a:spcPts val="1600"/>
              </a:spcAft>
              <a:buNone/>
            </a:pPr>
            <a:r>
              <a:rPr lang="en-GB" sz="2200">
                <a:solidFill>
                  <a:srgbClr val="EFEFEF"/>
                </a:solidFill>
              </a:rPr>
              <a:t>3 Data  Visualization</a:t>
            </a:r>
            <a:endParaRPr sz="2200">
              <a:solidFill>
                <a:srgbClr val="EFEFEF"/>
              </a:solidFill>
            </a:endParaRPr>
          </a:p>
        </p:txBody>
      </p:sp>
      <p:sp>
        <p:nvSpPr>
          <p:cNvPr id="428" name="Google Shape;428;p38"/>
          <p:cNvSpPr txBox="1"/>
          <p:nvPr>
            <p:ph type="title"/>
          </p:nvPr>
        </p:nvSpPr>
        <p:spPr>
          <a:xfrm>
            <a:off x="5100275" y="3609000"/>
            <a:ext cx="2282400" cy="861900"/>
          </a:xfrm>
          <a:prstGeom prst="rect">
            <a:avLst/>
          </a:prstGeom>
        </p:spPr>
        <p:txBody>
          <a:bodyPr anchorCtr="0" anchor="t" bIns="91425" lIns="91425" spcFirstLastPara="1" rIns="91425" wrap="square" tIns="91425">
            <a:spAutoFit/>
          </a:bodyPr>
          <a:lstStyle/>
          <a:p>
            <a:pPr indent="0" lvl="0" marL="0" marR="0" rtl="0" algn="l">
              <a:lnSpc>
                <a:spcPct val="100000"/>
              </a:lnSpc>
              <a:spcBef>
                <a:spcPts val="0"/>
              </a:spcBef>
              <a:spcAft>
                <a:spcPts val="1600"/>
              </a:spcAft>
              <a:buNone/>
            </a:pPr>
            <a:r>
              <a:rPr lang="en-GB" sz="2200">
                <a:solidFill>
                  <a:srgbClr val="EFEFEF"/>
                </a:solidFill>
              </a:rPr>
              <a:t>4 Model Building</a:t>
            </a:r>
            <a:endParaRPr sz="2200">
              <a:solidFill>
                <a:srgbClr val="EFEFEF"/>
              </a:solidFill>
            </a:endParaRPr>
          </a:p>
        </p:txBody>
      </p:sp>
      <p:sp>
        <p:nvSpPr>
          <p:cNvPr id="429" name="Google Shape;429;p38"/>
          <p:cNvSpPr txBox="1"/>
          <p:nvPr>
            <p:ph type="title"/>
          </p:nvPr>
        </p:nvSpPr>
        <p:spPr>
          <a:xfrm>
            <a:off x="6585599" y="2202550"/>
            <a:ext cx="2214900" cy="861900"/>
          </a:xfrm>
          <a:prstGeom prst="rect">
            <a:avLst/>
          </a:prstGeom>
        </p:spPr>
        <p:txBody>
          <a:bodyPr anchorCtr="0" anchor="t" bIns="91425" lIns="91425" spcFirstLastPara="1" rIns="91425" wrap="square" tIns="91425">
            <a:spAutoFit/>
          </a:bodyPr>
          <a:lstStyle/>
          <a:p>
            <a:pPr indent="0" lvl="0" marL="0" marR="0" rtl="0" algn="l">
              <a:lnSpc>
                <a:spcPct val="100000"/>
              </a:lnSpc>
              <a:spcBef>
                <a:spcPts val="0"/>
              </a:spcBef>
              <a:spcAft>
                <a:spcPts val="1600"/>
              </a:spcAft>
              <a:buNone/>
            </a:pPr>
            <a:r>
              <a:rPr lang="en-GB" sz="2200">
                <a:solidFill>
                  <a:srgbClr val="000000"/>
                </a:solidFill>
              </a:rPr>
              <a:t>5 Model Evaluation</a:t>
            </a:r>
            <a:endParaRPr sz="2200">
              <a:solidFill>
                <a:srgbClr val="000000"/>
              </a:solidFill>
            </a:endParaRPr>
          </a:p>
        </p:txBody>
      </p:sp>
      <p:pic>
        <p:nvPicPr>
          <p:cNvPr descr="shutterstock_429987889_edited.jpg" id="430" name="Google Shape;430;p38"/>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431" name="Google Shape;431;p38"/>
          <p:cNvGrpSpPr/>
          <p:nvPr/>
        </p:nvGrpSpPr>
        <p:grpSpPr>
          <a:xfrm rot="10800000">
            <a:off x="5197975" y="3339567"/>
            <a:ext cx="92400" cy="411825"/>
            <a:chOff x="2070100" y="2563700"/>
            <a:chExt cx="92400" cy="411825"/>
          </a:xfrm>
        </p:grpSpPr>
        <p:cxnSp>
          <p:nvCxnSpPr>
            <p:cNvPr id="432" name="Google Shape;432;p38"/>
            <p:cNvCxnSpPr/>
            <p:nvPr/>
          </p:nvCxnSpPr>
          <p:spPr>
            <a:xfrm>
              <a:off x="2116300" y="2616125"/>
              <a:ext cx="0" cy="359400"/>
            </a:xfrm>
            <a:prstGeom prst="straightConnector1">
              <a:avLst/>
            </a:prstGeom>
            <a:noFill/>
            <a:ln>
              <a:noFill/>
            </a:ln>
          </p:spPr>
        </p:cxnSp>
        <p:sp>
          <p:nvSpPr>
            <p:cNvPr id="433" name="Google Shape;433;p38"/>
            <p:cNvSpPr/>
            <p:nvPr/>
          </p:nvSpPr>
          <p:spPr>
            <a:xfrm>
              <a:off x="2070100" y="2563700"/>
              <a:ext cx="92400" cy="924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38"/>
          <p:cNvGrpSpPr/>
          <p:nvPr/>
        </p:nvGrpSpPr>
        <p:grpSpPr>
          <a:xfrm>
            <a:off x="6648775" y="3060165"/>
            <a:ext cx="92400" cy="411825"/>
            <a:chOff x="845575" y="2563700"/>
            <a:chExt cx="92400" cy="411825"/>
          </a:xfrm>
        </p:grpSpPr>
        <p:cxnSp>
          <p:nvCxnSpPr>
            <p:cNvPr id="435" name="Google Shape;435;p38"/>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436" name="Google Shape;436;p3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38"/>
          <p:cNvSpPr txBox="1"/>
          <p:nvPr/>
        </p:nvSpPr>
        <p:spPr>
          <a:xfrm>
            <a:off x="6118756" y="3462425"/>
            <a:ext cx="11730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200">
                <a:latin typeface="Lato"/>
                <a:ea typeface="Lato"/>
                <a:cs typeface="Lato"/>
                <a:sym typeface="Lato"/>
              </a:rPr>
              <a:t>Accuracy</a:t>
            </a:r>
            <a:endParaRPr b="1" sz="12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9"/>
          <p:cNvSpPr txBox="1"/>
          <p:nvPr/>
        </p:nvSpPr>
        <p:spPr>
          <a:xfrm>
            <a:off x="2094950" y="270014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Model Name</a:t>
            </a:r>
            <a:endParaRPr b="1" sz="800">
              <a:solidFill>
                <a:schemeClr val="dk1"/>
              </a:solidFill>
              <a:latin typeface="Lato"/>
              <a:ea typeface="Lato"/>
              <a:cs typeface="Lato"/>
              <a:sym typeface="Lato"/>
            </a:endParaRPr>
          </a:p>
        </p:txBody>
      </p:sp>
      <p:sp>
        <p:nvSpPr>
          <p:cNvPr id="443" name="Google Shape;443;p39"/>
          <p:cNvSpPr txBox="1"/>
          <p:nvPr/>
        </p:nvSpPr>
        <p:spPr>
          <a:xfrm>
            <a:off x="1457475" y="3001400"/>
            <a:ext cx="2904300" cy="1310400"/>
          </a:xfrm>
          <a:prstGeom prst="rect">
            <a:avLst/>
          </a:prstGeom>
          <a:noFill/>
          <a:ln>
            <a:noFill/>
          </a:ln>
        </p:spPr>
        <p:txBody>
          <a:bodyPr anchorCtr="0" anchor="t" bIns="0" lIns="91425" spcFirstLastPara="1" rIns="91425" wrap="square" tIns="91425">
            <a:normAutofit fontScale="85000" lnSpcReduction="20000"/>
          </a:bodyPr>
          <a:lstStyle/>
          <a:p>
            <a:pPr indent="0" lvl="0" marL="0" rtl="0" algn="ctr">
              <a:lnSpc>
                <a:spcPct val="115000"/>
              </a:lnSpc>
              <a:spcBef>
                <a:spcPts val="0"/>
              </a:spcBef>
              <a:spcAft>
                <a:spcPts val="1600"/>
              </a:spcAft>
              <a:buClr>
                <a:srgbClr val="000000"/>
              </a:buClr>
              <a:buSzPts val="935"/>
              <a:buFont typeface="Arial"/>
              <a:buNone/>
            </a:pPr>
            <a:r>
              <a:rPr b="1" lang="en-GB" sz="4600">
                <a:solidFill>
                  <a:schemeClr val="dk1"/>
                </a:solidFill>
                <a:latin typeface="Lato"/>
                <a:ea typeface="Lato"/>
                <a:cs typeface="Lato"/>
                <a:sym typeface="Lato"/>
              </a:rPr>
              <a:t>Ridge Regression</a:t>
            </a:r>
            <a:endParaRPr b="1" sz="4600">
              <a:solidFill>
                <a:schemeClr val="dk1"/>
              </a:solidFill>
              <a:latin typeface="Lato"/>
              <a:ea typeface="Lato"/>
              <a:cs typeface="Lato"/>
              <a:sym typeface="Lato"/>
            </a:endParaRPr>
          </a:p>
        </p:txBody>
      </p:sp>
      <p:cxnSp>
        <p:nvCxnSpPr>
          <p:cNvPr id="444" name="Google Shape;444;p39"/>
          <p:cNvCxnSpPr/>
          <p:nvPr/>
        </p:nvCxnSpPr>
        <p:spPr>
          <a:xfrm>
            <a:off x="4555600" y="2700150"/>
            <a:ext cx="0" cy="1832100"/>
          </a:xfrm>
          <a:prstGeom prst="straightConnector1">
            <a:avLst/>
          </a:prstGeom>
          <a:noFill/>
          <a:ln cap="flat" cmpd="sng" w="9525">
            <a:solidFill>
              <a:schemeClr val="accent1"/>
            </a:solidFill>
            <a:prstDash val="dot"/>
            <a:round/>
            <a:headEnd len="med" w="med" type="none"/>
            <a:tailEnd len="med" w="med" type="none"/>
          </a:ln>
        </p:spPr>
      </p:cxnSp>
      <p:sp>
        <p:nvSpPr>
          <p:cNvPr id="445" name="Google Shape;445;p39"/>
          <p:cNvSpPr txBox="1"/>
          <p:nvPr/>
        </p:nvSpPr>
        <p:spPr>
          <a:xfrm>
            <a:off x="5018850" y="270014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Accuracy</a:t>
            </a:r>
            <a:endParaRPr b="1" sz="800">
              <a:solidFill>
                <a:schemeClr val="dk1"/>
              </a:solidFill>
              <a:latin typeface="Lato"/>
              <a:ea typeface="Lato"/>
              <a:cs typeface="Lato"/>
              <a:sym typeface="Lato"/>
            </a:endParaRPr>
          </a:p>
        </p:txBody>
      </p:sp>
      <p:sp>
        <p:nvSpPr>
          <p:cNvPr id="446" name="Google Shape;446;p39"/>
          <p:cNvSpPr txBox="1"/>
          <p:nvPr/>
        </p:nvSpPr>
        <p:spPr>
          <a:xfrm>
            <a:off x="4749450" y="292519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56</a:t>
            </a:r>
            <a:r>
              <a:rPr b="1" lang="en-GB" sz="4800">
                <a:solidFill>
                  <a:schemeClr val="dk1"/>
                </a:solidFill>
                <a:latin typeface="Lato"/>
                <a:ea typeface="Lato"/>
                <a:cs typeface="Lato"/>
                <a:sym typeface="Lato"/>
              </a:rPr>
              <a:t>%</a:t>
            </a:r>
            <a:endParaRPr b="1" sz="4800">
              <a:solidFill>
                <a:schemeClr val="dk1"/>
              </a:solidFill>
              <a:latin typeface="Lato"/>
              <a:ea typeface="Lato"/>
              <a:cs typeface="Lato"/>
              <a:sym typeface="Lato"/>
            </a:endParaRPr>
          </a:p>
        </p:txBody>
      </p:sp>
      <p:sp>
        <p:nvSpPr>
          <p:cNvPr id="447" name="Google Shape;447;p39"/>
          <p:cNvSpPr txBox="1"/>
          <p:nvPr>
            <p:ph type="title"/>
          </p:nvPr>
        </p:nvSpPr>
        <p:spPr>
          <a:xfrm>
            <a:off x="730000" y="1318650"/>
            <a:ext cx="52146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Evaluation</a:t>
            </a:r>
            <a:endParaRPr/>
          </a:p>
          <a:p>
            <a:pPr indent="0" lvl="0" marL="0" rtl="0" algn="l">
              <a:spcBef>
                <a:spcPts val="0"/>
              </a:spcBef>
              <a:spcAft>
                <a:spcPts val="0"/>
              </a:spcAft>
              <a:buNone/>
            </a:pPr>
            <a:r>
              <a:rPr b="0" lang="en-GB" sz="2000"/>
              <a:t>5</a:t>
            </a:r>
            <a:r>
              <a:rPr b="0" lang="en-GB" sz="2000"/>
              <a:t>.0 Performance Results</a:t>
            </a:r>
            <a:endParaRPr b="0"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0"/>
          <p:cNvSpPr txBox="1"/>
          <p:nvPr>
            <p:ph type="title"/>
          </p:nvPr>
        </p:nvSpPr>
        <p:spPr>
          <a:xfrm>
            <a:off x="730000" y="1318650"/>
            <a:ext cx="5228700" cy="9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Evaluation</a:t>
            </a:r>
            <a:endParaRPr/>
          </a:p>
          <a:p>
            <a:pPr indent="0" lvl="0" marL="0" rtl="0" algn="l">
              <a:spcBef>
                <a:spcPts val="0"/>
              </a:spcBef>
              <a:spcAft>
                <a:spcPts val="0"/>
              </a:spcAft>
              <a:buNone/>
            </a:pPr>
            <a:r>
              <a:rPr b="0" lang="en-GB" sz="2000"/>
              <a:t>5.1 Actual vs Predicted</a:t>
            </a:r>
            <a:endParaRPr b="0" sz="2000"/>
          </a:p>
        </p:txBody>
      </p:sp>
      <p:pic>
        <p:nvPicPr>
          <p:cNvPr id="453" name="Google Shape;453;p40"/>
          <p:cNvPicPr preferRelativeResize="0"/>
          <p:nvPr/>
        </p:nvPicPr>
        <p:blipFill>
          <a:blip r:embed="rId3">
            <a:alphaModFix/>
          </a:blip>
          <a:stretch>
            <a:fillRect/>
          </a:stretch>
        </p:blipFill>
        <p:spPr>
          <a:xfrm>
            <a:off x="594525" y="2172350"/>
            <a:ext cx="3875875" cy="2949350"/>
          </a:xfrm>
          <a:prstGeom prst="rect">
            <a:avLst/>
          </a:prstGeom>
          <a:noFill/>
          <a:ln>
            <a:noFill/>
          </a:ln>
        </p:spPr>
      </p:pic>
      <p:pic>
        <p:nvPicPr>
          <p:cNvPr id="454" name="Google Shape;454;p40"/>
          <p:cNvPicPr preferRelativeResize="0"/>
          <p:nvPr/>
        </p:nvPicPr>
        <p:blipFill>
          <a:blip r:embed="rId4">
            <a:alphaModFix/>
          </a:blip>
          <a:stretch>
            <a:fillRect/>
          </a:stretch>
        </p:blipFill>
        <p:spPr>
          <a:xfrm>
            <a:off x="4950250" y="2123825"/>
            <a:ext cx="3806620" cy="2949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Wrap-up: Analysis Limitations</a:t>
            </a:r>
            <a:endParaRPr/>
          </a:p>
        </p:txBody>
      </p:sp>
      <p:sp>
        <p:nvSpPr>
          <p:cNvPr id="460" name="Google Shape;460;p41"/>
          <p:cNvSpPr/>
          <p:nvPr/>
        </p:nvSpPr>
        <p:spPr>
          <a:xfrm>
            <a:off x="801390" y="2307575"/>
            <a:ext cx="328800" cy="328800"/>
          </a:xfrm>
          <a:prstGeom prst="ellipse">
            <a:avLst/>
          </a:prstGeom>
          <a:solidFill>
            <a:srgbClr val="FF5A5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461" name="Google Shape;461;p41"/>
          <p:cNvSpPr txBox="1"/>
          <p:nvPr>
            <p:ph idx="1" type="body"/>
          </p:nvPr>
        </p:nvSpPr>
        <p:spPr>
          <a:xfrm>
            <a:off x="1248300" y="2275875"/>
            <a:ext cx="2832900" cy="46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t>Regionally Specific</a:t>
            </a:r>
            <a:endParaRPr sz="1500"/>
          </a:p>
        </p:txBody>
      </p:sp>
      <p:sp>
        <p:nvSpPr>
          <p:cNvPr id="462" name="Google Shape;462;p41"/>
          <p:cNvSpPr/>
          <p:nvPr/>
        </p:nvSpPr>
        <p:spPr>
          <a:xfrm>
            <a:off x="801390" y="3529975"/>
            <a:ext cx="328800" cy="328800"/>
          </a:xfrm>
          <a:prstGeom prst="ellipse">
            <a:avLst/>
          </a:prstGeom>
          <a:solidFill>
            <a:srgbClr val="FF5A5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463" name="Google Shape;463;p41"/>
          <p:cNvSpPr txBox="1"/>
          <p:nvPr>
            <p:ph idx="1" type="body"/>
          </p:nvPr>
        </p:nvSpPr>
        <p:spPr>
          <a:xfrm>
            <a:off x="1248300" y="3510000"/>
            <a:ext cx="2832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t>Trendline have limitation</a:t>
            </a:r>
            <a:endParaRPr sz="1500"/>
          </a:p>
        </p:txBody>
      </p:sp>
      <p:sp>
        <p:nvSpPr>
          <p:cNvPr id="464" name="Google Shape;464;p41"/>
          <p:cNvSpPr/>
          <p:nvPr/>
        </p:nvSpPr>
        <p:spPr>
          <a:xfrm>
            <a:off x="4491409" y="2307575"/>
            <a:ext cx="328800" cy="328800"/>
          </a:xfrm>
          <a:prstGeom prst="ellipse">
            <a:avLst/>
          </a:prstGeom>
          <a:solidFill>
            <a:srgbClr val="FF5A5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465" name="Google Shape;465;p41"/>
          <p:cNvSpPr txBox="1"/>
          <p:nvPr>
            <p:ph idx="1" type="body"/>
          </p:nvPr>
        </p:nvSpPr>
        <p:spPr>
          <a:xfrm>
            <a:off x="4936700" y="2275875"/>
            <a:ext cx="2832900" cy="36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t>Sampling bias</a:t>
            </a:r>
            <a:endParaRPr sz="1500"/>
          </a:p>
        </p:txBody>
      </p:sp>
      <p:sp>
        <p:nvSpPr>
          <p:cNvPr id="466" name="Google Shape;466;p41"/>
          <p:cNvSpPr/>
          <p:nvPr/>
        </p:nvSpPr>
        <p:spPr>
          <a:xfrm>
            <a:off x="4491409" y="3529975"/>
            <a:ext cx="328800" cy="328800"/>
          </a:xfrm>
          <a:prstGeom prst="ellipse">
            <a:avLst/>
          </a:prstGeom>
          <a:solidFill>
            <a:srgbClr val="FF5A5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467" name="Google Shape;467;p41"/>
          <p:cNvSpPr txBox="1"/>
          <p:nvPr>
            <p:ph idx="1" type="body"/>
          </p:nvPr>
        </p:nvSpPr>
        <p:spPr>
          <a:xfrm>
            <a:off x="4936700" y="3510000"/>
            <a:ext cx="2832900" cy="46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t>Limited variables</a:t>
            </a:r>
            <a:endParaRPr sz="1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2"/>
          <p:cNvSpPr txBox="1"/>
          <p:nvPr>
            <p:ph type="title"/>
          </p:nvPr>
        </p:nvSpPr>
        <p:spPr>
          <a:xfrm>
            <a:off x="729450" y="1318650"/>
            <a:ext cx="4571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Potential Enhancements</a:t>
            </a:r>
            <a:endParaRPr/>
          </a:p>
        </p:txBody>
      </p:sp>
      <p:sp>
        <p:nvSpPr>
          <p:cNvPr id="473" name="Google Shape;473;p42"/>
          <p:cNvSpPr/>
          <p:nvPr/>
        </p:nvSpPr>
        <p:spPr>
          <a:xfrm>
            <a:off x="830849" y="2346338"/>
            <a:ext cx="295800" cy="268800"/>
          </a:xfrm>
          <a:prstGeom prst="ellipse">
            <a:avLst/>
          </a:prstGeom>
          <a:solidFill>
            <a:srgbClr val="FF5A5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474" name="Google Shape;474;p42"/>
          <p:cNvSpPr txBox="1"/>
          <p:nvPr>
            <p:ph idx="1" type="body"/>
          </p:nvPr>
        </p:nvSpPr>
        <p:spPr>
          <a:xfrm>
            <a:off x="1232743" y="2221800"/>
            <a:ext cx="1958400" cy="85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t>Include addit</a:t>
            </a:r>
            <a:r>
              <a:rPr lang="en-GB" sz="1500"/>
              <a:t>ional </a:t>
            </a:r>
            <a:r>
              <a:rPr lang="en-GB" sz="1500"/>
              <a:t>Features</a:t>
            </a:r>
            <a:endParaRPr sz="1500"/>
          </a:p>
        </p:txBody>
      </p:sp>
      <p:sp>
        <p:nvSpPr>
          <p:cNvPr id="475" name="Google Shape;475;p42"/>
          <p:cNvSpPr/>
          <p:nvPr/>
        </p:nvSpPr>
        <p:spPr>
          <a:xfrm>
            <a:off x="6423598" y="2346338"/>
            <a:ext cx="295800" cy="268800"/>
          </a:xfrm>
          <a:prstGeom prst="ellipse">
            <a:avLst/>
          </a:prstGeom>
          <a:solidFill>
            <a:srgbClr val="FF5A5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476" name="Google Shape;476;p42"/>
          <p:cNvSpPr txBox="1"/>
          <p:nvPr>
            <p:ph idx="1" type="body"/>
          </p:nvPr>
        </p:nvSpPr>
        <p:spPr>
          <a:xfrm>
            <a:off x="6825494" y="2221800"/>
            <a:ext cx="1958400" cy="68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t>Expand Profit Prediction Potential  </a:t>
            </a:r>
            <a:endParaRPr sz="1500"/>
          </a:p>
        </p:txBody>
      </p:sp>
      <p:sp>
        <p:nvSpPr>
          <p:cNvPr id="477" name="Google Shape;477;p42"/>
          <p:cNvSpPr/>
          <p:nvPr/>
        </p:nvSpPr>
        <p:spPr>
          <a:xfrm>
            <a:off x="3596727" y="2369382"/>
            <a:ext cx="295800" cy="268800"/>
          </a:xfrm>
          <a:prstGeom prst="ellipse">
            <a:avLst/>
          </a:prstGeom>
          <a:solidFill>
            <a:srgbClr val="FF5A5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478" name="Google Shape;478;p42"/>
          <p:cNvSpPr txBox="1"/>
          <p:nvPr>
            <p:ph idx="1" type="body"/>
          </p:nvPr>
        </p:nvSpPr>
        <p:spPr>
          <a:xfrm>
            <a:off x="3969177" y="2248875"/>
            <a:ext cx="1958400" cy="85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t>Pursue Additional ML Models</a:t>
            </a:r>
            <a:endParaRPr sz="1500"/>
          </a:p>
        </p:txBody>
      </p:sp>
      <p:pic>
        <p:nvPicPr>
          <p:cNvPr id="479" name="Google Shape;479;p42"/>
          <p:cNvPicPr preferRelativeResize="0"/>
          <p:nvPr/>
        </p:nvPicPr>
        <p:blipFill>
          <a:blip r:embed="rId3">
            <a:alphaModFix/>
          </a:blip>
          <a:stretch>
            <a:fillRect/>
          </a:stretch>
        </p:blipFill>
        <p:spPr>
          <a:xfrm>
            <a:off x="379275" y="3503401"/>
            <a:ext cx="8385451" cy="129174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3"/>
          <p:cNvSpPr txBox="1"/>
          <p:nvPr>
            <p:ph type="title"/>
          </p:nvPr>
        </p:nvSpPr>
        <p:spPr>
          <a:xfrm>
            <a:off x="649000" y="1335000"/>
            <a:ext cx="7688700" cy="451800"/>
          </a:xfrm>
          <a:prstGeom prst="rect">
            <a:avLst/>
          </a:prstGeom>
        </p:spPr>
        <p:txBody>
          <a:bodyPr anchorCtr="0" anchor="t" bIns="91425" lIns="91425" spcFirstLastPara="1" rIns="91425" wrap="square" tIns="91425">
            <a:noAutofit/>
          </a:bodyPr>
          <a:lstStyle/>
          <a:p>
            <a:pPr indent="0" lvl="0" marL="0" rtl="0" algn="l">
              <a:lnSpc>
                <a:spcPct val="115000"/>
              </a:lnSpc>
              <a:spcBef>
                <a:spcPts val="2900"/>
              </a:spcBef>
              <a:spcAft>
                <a:spcPts val="0"/>
              </a:spcAft>
              <a:buNone/>
            </a:pPr>
            <a:r>
              <a:rPr lang="en-GB">
                <a:solidFill>
                  <a:srgbClr val="1A1A1A"/>
                </a:solidFill>
              </a:rPr>
              <a:t>Business Summary</a:t>
            </a:r>
            <a:r>
              <a:rPr b="0" lang="en-GB" sz="1200">
                <a:solidFill>
                  <a:srgbClr val="374151"/>
                </a:solidFill>
                <a:latin typeface="Roboto"/>
                <a:ea typeface="Roboto"/>
                <a:cs typeface="Roboto"/>
                <a:sym typeface="Roboto"/>
              </a:rPr>
              <a:t>:</a:t>
            </a:r>
            <a:endParaRPr/>
          </a:p>
        </p:txBody>
      </p:sp>
      <p:sp>
        <p:nvSpPr>
          <p:cNvPr id="485" name="Google Shape;485;p43"/>
          <p:cNvSpPr txBox="1"/>
          <p:nvPr>
            <p:ph idx="1" type="body"/>
          </p:nvPr>
        </p:nvSpPr>
        <p:spPr>
          <a:xfrm>
            <a:off x="1248300" y="3615950"/>
            <a:ext cx="4695900" cy="46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900"/>
              <a:t>Uber Surge Pricing Equivalencies </a:t>
            </a:r>
            <a:endParaRPr sz="1900"/>
          </a:p>
        </p:txBody>
      </p:sp>
      <p:sp>
        <p:nvSpPr>
          <p:cNvPr id="486" name="Google Shape;486;p43"/>
          <p:cNvSpPr/>
          <p:nvPr/>
        </p:nvSpPr>
        <p:spPr>
          <a:xfrm>
            <a:off x="830849" y="2346338"/>
            <a:ext cx="295800" cy="268800"/>
          </a:xfrm>
          <a:prstGeom prst="ellipse">
            <a:avLst/>
          </a:prstGeom>
          <a:solidFill>
            <a:srgbClr val="FF5A5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487" name="Google Shape;487;p43"/>
          <p:cNvSpPr/>
          <p:nvPr/>
        </p:nvSpPr>
        <p:spPr>
          <a:xfrm>
            <a:off x="814340" y="2987738"/>
            <a:ext cx="328800" cy="328800"/>
          </a:xfrm>
          <a:prstGeom prst="ellipse">
            <a:avLst/>
          </a:prstGeom>
          <a:solidFill>
            <a:srgbClr val="FF5A5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488" name="Google Shape;488;p43"/>
          <p:cNvSpPr txBox="1"/>
          <p:nvPr>
            <p:ph idx="1" type="body"/>
          </p:nvPr>
        </p:nvSpPr>
        <p:spPr>
          <a:xfrm>
            <a:off x="1248300" y="2918450"/>
            <a:ext cx="6819000" cy="46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900"/>
              <a:t>Pilot Program</a:t>
            </a:r>
            <a:endParaRPr sz="1500"/>
          </a:p>
        </p:txBody>
      </p:sp>
      <p:pic>
        <p:nvPicPr>
          <p:cNvPr id="489" name="Google Shape;489;p43"/>
          <p:cNvPicPr preferRelativeResize="0"/>
          <p:nvPr/>
        </p:nvPicPr>
        <p:blipFill>
          <a:blip r:embed="rId3">
            <a:alphaModFix/>
          </a:blip>
          <a:stretch>
            <a:fillRect/>
          </a:stretch>
        </p:blipFill>
        <p:spPr>
          <a:xfrm>
            <a:off x="5944197" y="1853222"/>
            <a:ext cx="1707450" cy="1707425"/>
          </a:xfrm>
          <a:prstGeom prst="rect">
            <a:avLst/>
          </a:prstGeom>
          <a:noFill/>
          <a:ln>
            <a:noFill/>
          </a:ln>
        </p:spPr>
      </p:pic>
      <p:sp>
        <p:nvSpPr>
          <p:cNvPr id="490" name="Google Shape;490;p43"/>
          <p:cNvSpPr/>
          <p:nvPr/>
        </p:nvSpPr>
        <p:spPr>
          <a:xfrm>
            <a:off x="847348" y="3715238"/>
            <a:ext cx="295800" cy="268800"/>
          </a:xfrm>
          <a:prstGeom prst="ellipse">
            <a:avLst/>
          </a:prstGeom>
          <a:solidFill>
            <a:srgbClr val="FF5A5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491" name="Google Shape;491;p43"/>
          <p:cNvSpPr txBox="1"/>
          <p:nvPr/>
        </p:nvSpPr>
        <p:spPr>
          <a:xfrm flipH="1">
            <a:off x="6128475" y="3250475"/>
            <a:ext cx="1343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200">
                <a:solidFill>
                  <a:srgbClr val="FF5A5F"/>
                </a:solidFill>
                <a:latin typeface="Lato Black"/>
                <a:ea typeface="Lato Black"/>
                <a:cs typeface="Lato Black"/>
                <a:sym typeface="Lato Black"/>
              </a:rPr>
              <a:t>Landlord</a:t>
            </a:r>
            <a:endParaRPr sz="2200">
              <a:solidFill>
                <a:srgbClr val="FF5A5F"/>
              </a:solidFill>
              <a:latin typeface="Lato Black"/>
              <a:ea typeface="Lato Black"/>
              <a:cs typeface="Lato Black"/>
              <a:sym typeface="Lato Black"/>
            </a:endParaRPr>
          </a:p>
          <a:p>
            <a:pPr indent="0" lvl="0" marL="0" rtl="0" algn="ctr">
              <a:spcBef>
                <a:spcPts val="0"/>
              </a:spcBef>
              <a:spcAft>
                <a:spcPts val="0"/>
              </a:spcAft>
              <a:buNone/>
            </a:pPr>
            <a:r>
              <a:rPr lang="en-GB" sz="2200">
                <a:solidFill>
                  <a:srgbClr val="FF5A5F"/>
                </a:solidFill>
                <a:latin typeface="Lato Black"/>
                <a:ea typeface="Lato Black"/>
                <a:cs typeface="Lato Black"/>
                <a:sym typeface="Lato Black"/>
              </a:rPr>
              <a:t>Smart</a:t>
            </a:r>
            <a:endParaRPr sz="2200">
              <a:solidFill>
                <a:srgbClr val="FF5A5F"/>
              </a:solidFill>
              <a:latin typeface="Lato Black"/>
              <a:ea typeface="Lato Black"/>
              <a:cs typeface="Lato Black"/>
              <a:sym typeface="Lato Black"/>
            </a:endParaRPr>
          </a:p>
          <a:p>
            <a:pPr indent="0" lvl="0" marL="0" rtl="0" algn="ctr">
              <a:spcBef>
                <a:spcPts val="0"/>
              </a:spcBef>
              <a:spcAft>
                <a:spcPts val="0"/>
              </a:spcAft>
              <a:buNone/>
            </a:pPr>
            <a:r>
              <a:rPr lang="en-GB" sz="2200">
                <a:solidFill>
                  <a:srgbClr val="FF5A5F"/>
                </a:solidFill>
                <a:latin typeface="Lato Black"/>
                <a:ea typeface="Lato Black"/>
                <a:cs typeface="Lato Black"/>
                <a:sym typeface="Lato Black"/>
              </a:rPr>
              <a:t>Pricing</a:t>
            </a:r>
            <a:endParaRPr sz="2200">
              <a:solidFill>
                <a:srgbClr val="FF5A5F"/>
              </a:solidFill>
              <a:latin typeface="Lato Black"/>
              <a:ea typeface="Lato Black"/>
              <a:cs typeface="Lato Black"/>
              <a:sym typeface="Lato Black"/>
            </a:endParaRPr>
          </a:p>
        </p:txBody>
      </p:sp>
      <p:sp>
        <p:nvSpPr>
          <p:cNvPr id="492" name="Google Shape;492;p43"/>
          <p:cNvSpPr txBox="1"/>
          <p:nvPr>
            <p:ph idx="1" type="body"/>
          </p:nvPr>
        </p:nvSpPr>
        <p:spPr>
          <a:xfrm>
            <a:off x="1248300" y="2275875"/>
            <a:ext cx="6819000" cy="46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900"/>
              <a:t>Smart Pricing Improvement</a:t>
            </a:r>
            <a:endParaRPr sz="1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GB" sz="4800">
                <a:solidFill>
                  <a:srgbClr val="000000"/>
                </a:solidFill>
              </a:rPr>
              <a:t>Questions?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5"/>
          <p:cNvSpPr txBox="1"/>
          <p:nvPr/>
        </p:nvSpPr>
        <p:spPr>
          <a:xfrm>
            <a:off x="6731775" y="2274875"/>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chemeClr val="dk1"/>
                </a:solidFill>
                <a:latin typeface="Lato"/>
                <a:ea typeface="Lato"/>
                <a:cs typeface="Lato"/>
                <a:sym typeface="Lato"/>
              </a:rPr>
              <a:t>65</a:t>
            </a:r>
            <a:r>
              <a:rPr b="1" lang="en-GB" sz="2000">
                <a:solidFill>
                  <a:schemeClr val="dk1"/>
                </a:solidFill>
                <a:latin typeface="Lato"/>
                <a:ea typeface="Lato"/>
                <a:cs typeface="Lato"/>
                <a:sym typeface="Lato"/>
              </a:rPr>
              <a:t>%</a:t>
            </a:r>
            <a:endParaRPr b="1" sz="2000">
              <a:solidFill>
                <a:schemeClr val="dk1"/>
              </a:solidFill>
              <a:latin typeface="Lato"/>
              <a:ea typeface="Lato"/>
              <a:cs typeface="Lato"/>
              <a:sym typeface="Lato"/>
            </a:endParaRPr>
          </a:p>
        </p:txBody>
      </p:sp>
      <p:sp>
        <p:nvSpPr>
          <p:cNvPr id="503" name="Google Shape;503;p45"/>
          <p:cNvSpPr txBox="1"/>
          <p:nvPr/>
        </p:nvSpPr>
        <p:spPr>
          <a:xfrm>
            <a:off x="6731775" y="29037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1000">
                <a:solidFill>
                  <a:schemeClr val="dk2"/>
                </a:solidFill>
                <a:latin typeface="Lato"/>
                <a:ea typeface="Lato"/>
                <a:cs typeface="Lato"/>
                <a:sym typeface="Lato"/>
              </a:rPr>
              <a:t>RECORDS: ~8k</a:t>
            </a:r>
            <a:br>
              <a:rPr lang="en-GB" sz="1000">
                <a:solidFill>
                  <a:schemeClr val="dk2"/>
                </a:solidFill>
                <a:latin typeface="Lato"/>
                <a:ea typeface="Lato"/>
                <a:cs typeface="Lato"/>
                <a:sym typeface="Lato"/>
              </a:rPr>
            </a:br>
            <a:r>
              <a:rPr lang="en-GB" sz="1000">
                <a:solidFill>
                  <a:schemeClr val="dk2"/>
                </a:solidFill>
                <a:latin typeface="Lato"/>
                <a:ea typeface="Lato"/>
                <a:cs typeface="Lato"/>
                <a:sym typeface="Lato"/>
              </a:rPr>
              <a:t>FEATURES: 8</a:t>
            </a:r>
            <a:endParaRPr sz="1000">
              <a:solidFill>
                <a:schemeClr val="dk2"/>
              </a:solidFill>
              <a:latin typeface="Lato"/>
              <a:ea typeface="Lato"/>
              <a:cs typeface="Lato"/>
              <a:sym typeface="Lato"/>
            </a:endParaRPr>
          </a:p>
        </p:txBody>
      </p:sp>
      <p:sp>
        <p:nvSpPr>
          <p:cNvPr id="504" name="Google Shape;504;p45"/>
          <p:cNvSpPr txBox="1"/>
          <p:nvPr/>
        </p:nvSpPr>
        <p:spPr>
          <a:xfrm>
            <a:off x="6731775" y="3584850"/>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chemeClr val="accent3"/>
                </a:solidFill>
                <a:latin typeface="Lato"/>
                <a:ea typeface="Lato"/>
                <a:cs typeface="Lato"/>
                <a:sym typeface="Lato"/>
              </a:rPr>
              <a:t>59%</a:t>
            </a:r>
            <a:endParaRPr b="1" sz="2000">
              <a:solidFill>
                <a:schemeClr val="accent3"/>
              </a:solidFill>
              <a:latin typeface="Lato"/>
              <a:ea typeface="Lato"/>
              <a:cs typeface="Lato"/>
              <a:sym typeface="Lato"/>
            </a:endParaRPr>
          </a:p>
        </p:txBody>
      </p:sp>
      <p:sp>
        <p:nvSpPr>
          <p:cNvPr id="505" name="Google Shape;505;p45"/>
          <p:cNvSpPr txBox="1"/>
          <p:nvPr/>
        </p:nvSpPr>
        <p:spPr>
          <a:xfrm>
            <a:off x="6731775" y="42137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1000">
                <a:solidFill>
                  <a:schemeClr val="dk2"/>
                </a:solidFill>
                <a:latin typeface="Lato"/>
                <a:ea typeface="Lato"/>
                <a:cs typeface="Lato"/>
                <a:sym typeface="Lato"/>
              </a:rPr>
              <a:t>RECORDS: ~28k</a:t>
            </a:r>
            <a:br>
              <a:rPr lang="en-GB" sz="1000">
                <a:solidFill>
                  <a:schemeClr val="dk2"/>
                </a:solidFill>
                <a:latin typeface="Lato"/>
                <a:ea typeface="Lato"/>
                <a:cs typeface="Lato"/>
                <a:sym typeface="Lato"/>
              </a:rPr>
            </a:br>
            <a:r>
              <a:rPr lang="en-GB" sz="1000">
                <a:solidFill>
                  <a:schemeClr val="dk2"/>
                </a:solidFill>
                <a:latin typeface="Lato"/>
                <a:ea typeface="Lato"/>
                <a:cs typeface="Lato"/>
                <a:sym typeface="Lato"/>
              </a:rPr>
              <a:t>FEATURES: 4</a:t>
            </a:r>
            <a:endParaRPr sz="1000">
              <a:solidFill>
                <a:schemeClr val="dk2"/>
              </a:solidFill>
              <a:latin typeface="Lato"/>
              <a:ea typeface="Lato"/>
              <a:cs typeface="Lato"/>
              <a:sym typeface="Lato"/>
            </a:endParaRPr>
          </a:p>
        </p:txBody>
      </p:sp>
      <p:grpSp>
        <p:nvGrpSpPr>
          <p:cNvPr id="506" name="Google Shape;506;p45"/>
          <p:cNvGrpSpPr/>
          <p:nvPr/>
        </p:nvGrpSpPr>
        <p:grpSpPr>
          <a:xfrm>
            <a:off x="830514" y="3731400"/>
            <a:ext cx="5849467" cy="891075"/>
            <a:chOff x="830514" y="3655200"/>
            <a:chExt cx="5849467" cy="891075"/>
          </a:xfrm>
        </p:grpSpPr>
        <p:sp>
          <p:nvSpPr>
            <p:cNvPr id="507" name="Google Shape;507;p45"/>
            <p:cNvSpPr/>
            <p:nvPr/>
          </p:nvSpPr>
          <p:spPr>
            <a:xfrm>
              <a:off x="830514"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a:off x="1420755"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p:nvPr/>
          </p:nvSpPr>
          <p:spPr>
            <a:xfrm>
              <a:off x="2010996"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5"/>
            <p:cNvSpPr/>
            <p:nvPr/>
          </p:nvSpPr>
          <p:spPr>
            <a:xfrm>
              <a:off x="2601237"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p:nvPr/>
          </p:nvSpPr>
          <p:spPr>
            <a:xfrm>
              <a:off x="3191478"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5"/>
            <p:cNvSpPr/>
            <p:nvPr/>
          </p:nvSpPr>
          <p:spPr>
            <a:xfrm>
              <a:off x="3781718"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p:nvPr/>
          </p:nvSpPr>
          <p:spPr>
            <a:xfrm>
              <a:off x="4371959"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p:nvPr/>
          </p:nvSpPr>
          <p:spPr>
            <a:xfrm>
              <a:off x="4962200"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5"/>
            <p:cNvSpPr/>
            <p:nvPr/>
          </p:nvSpPr>
          <p:spPr>
            <a:xfrm>
              <a:off x="5552441"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5"/>
            <p:cNvSpPr/>
            <p:nvPr/>
          </p:nvSpPr>
          <p:spPr>
            <a:xfrm>
              <a:off x="6142682"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5"/>
            <p:cNvSpPr/>
            <p:nvPr/>
          </p:nvSpPr>
          <p:spPr>
            <a:xfrm>
              <a:off x="830514"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5"/>
            <p:cNvSpPr/>
            <p:nvPr/>
          </p:nvSpPr>
          <p:spPr>
            <a:xfrm>
              <a:off x="1420755"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5"/>
            <p:cNvSpPr/>
            <p:nvPr/>
          </p:nvSpPr>
          <p:spPr>
            <a:xfrm>
              <a:off x="2010996"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a:off x="2601237"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
            <p:cNvSpPr/>
            <p:nvPr/>
          </p:nvSpPr>
          <p:spPr>
            <a:xfrm>
              <a:off x="3191478"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p:nvPr/>
          </p:nvSpPr>
          <p:spPr>
            <a:xfrm>
              <a:off x="3781718" y="3749109"/>
              <a:ext cx="537300" cy="45900"/>
            </a:xfrm>
            <a:prstGeom prst="rect">
              <a:avLst/>
            </a:prstGeom>
            <a:solidFill>
              <a:srgbClr val="EB5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5"/>
            <p:cNvSpPr/>
            <p:nvPr/>
          </p:nvSpPr>
          <p:spPr>
            <a:xfrm>
              <a:off x="4371959"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5"/>
            <p:cNvSpPr/>
            <p:nvPr/>
          </p:nvSpPr>
          <p:spPr>
            <a:xfrm>
              <a:off x="4962200"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5"/>
            <p:cNvSpPr/>
            <p:nvPr/>
          </p:nvSpPr>
          <p:spPr>
            <a:xfrm>
              <a:off x="5552441"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p:nvPr/>
          </p:nvSpPr>
          <p:spPr>
            <a:xfrm>
              <a:off x="6142682"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5"/>
            <p:cNvSpPr/>
            <p:nvPr/>
          </p:nvSpPr>
          <p:spPr>
            <a:xfrm>
              <a:off x="830514"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5"/>
            <p:cNvSpPr/>
            <p:nvPr/>
          </p:nvSpPr>
          <p:spPr>
            <a:xfrm>
              <a:off x="1420755"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5"/>
            <p:cNvSpPr/>
            <p:nvPr/>
          </p:nvSpPr>
          <p:spPr>
            <a:xfrm>
              <a:off x="2010996"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5"/>
            <p:cNvSpPr/>
            <p:nvPr/>
          </p:nvSpPr>
          <p:spPr>
            <a:xfrm>
              <a:off x="2601237"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5"/>
            <p:cNvSpPr/>
            <p:nvPr/>
          </p:nvSpPr>
          <p:spPr>
            <a:xfrm>
              <a:off x="3191478"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5"/>
            <p:cNvSpPr/>
            <p:nvPr/>
          </p:nvSpPr>
          <p:spPr>
            <a:xfrm>
              <a:off x="3781718" y="3843019"/>
              <a:ext cx="537300" cy="45900"/>
            </a:xfrm>
            <a:prstGeom prst="rect">
              <a:avLst/>
            </a:prstGeom>
            <a:solidFill>
              <a:srgbClr val="EB5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5"/>
            <p:cNvSpPr/>
            <p:nvPr/>
          </p:nvSpPr>
          <p:spPr>
            <a:xfrm>
              <a:off x="4371959"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5"/>
            <p:cNvSpPr/>
            <p:nvPr/>
          </p:nvSpPr>
          <p:spPr>
            <a:xfrm>
              <a:off x="4962200"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5"/>
            <p:cNvSpPr/>
            <p:nvPr/>
          </p:nvSpPr>
          <p:spPr>
            <a:xfrm>
              <a:off x="5552441"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5"/>
            <p:cNvSpPr/>
            <p:nvPr/>
          </p:nvSpPr>
          <p:spPr>
            <a:xfrm>
              <a:off x="6142682"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5"/>
            <p:cNvSpPr/>
            <p:nvPr/>
          </p:nvSpPr>
          <p:spPr>
            <a:xfrm>
              <a:off x="830514"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5"/>
            <p:cNvSpPr/>
            <p:nvPr/>
          </p:nvSpPr>
          <p:spPr>
            <a:xfrm>
              <a:off x="1420755"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5"/>
            <p:cNvSpPr/>
            <p:nvPr/>
          </p:nvSpPr>
          <p:spPr>
            <a:xfrm>
              <a:off x="2010996"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p:nvPr/>
          </p:nvSpPr>
          <p:spPr>
            <a:xfrm>
              <a:off x="2601237"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5"/>
            <p:cNvSpPr/>
            <p:nvPr/>
          </p:nvSpPr>
          <p:spPr>
            <a:xfrm>
              <a:off x="3191478"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5"/>
            <p:cNvSpPr/>
            <p:nvPr/>
          </p:nvSpPr>
          <p:spPr>
            <a:xfrm>
              <a:off x="3781718" y="3936928"/>
              <a:ext cx="537300" cy="45900"/>
            </a:xfrm>
            <a:prstGeom prst="rect">
              <a:avLst/>
            </a:prstGeom>
            <a:solidFill>
              <a:srgbClr val="EB5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5"/>
            <p:cNvSpPr/>
            <p:nvPr/>
          </p:nvSpPr>
          <p:spPr>
            <a:xfrm>
              <a:off x="4371959"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5"/>
            <p:cNvSpPr/>
            <p:nvPr/>
          </p:nvSpPr>
          <p:spPr>
            <a:xfrm>
              <a:off x="4962200"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5"/>
            <p:cNvSpPr/>
            <p:nvPr/>
          </p:nvSpPr>
          <p:spPr>
            <a:xfrm>
              <a:off x="5552441"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p:nvPr/>
          </p:nvSpPr>
          <p:spPr>
            <a:xfrm>
              <a:off x="6142682"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a:off x="830514"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a:off x="1420755"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5"/>
            <p:cNvSpPr/>
            <p:nvPr/>
          </p:nvSpPr>
          <p:spPr>
            <a:xfrm>
              <a:off x="2010996"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5"/>
            <p:cNvSpPr/>
            <p:nvPr/>
          </p:nvSpPr>
          <p:spPr>
            <a:xfrm>
              <a:off x="2601237"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5"/>
            <p:cNvSpPr/>
            <p:nvPr/>
          </p:nvSpPr>
          <p:spPr>
            <a:xfrm>
              <a:off x="3191478"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5"/>
            <p:cNvSpPr/>
            <p:nvPr/>
          </p:nvSpPr>
          <p:spPr>
            <a:xfrm>
              <a:off x="3781718" y="4030838"/>
              <a:ext cx="537300" cy="45900"/>
            </a:xfrm>
            <a:prstGeom prst="rect">
              <a:avLst/>
            </a:prstGeom>
            <a:solidFill>
              <a:srgbClr val="EB5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5"/>
            <p:cNvSpPr/>
            <p:nvPr/>
          </p:nvSpPr>
          <p:spPr>
            <a:xfrm>
              <a:off x="4371959"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5"/>
            <p:cNvSpPr/>
            <p:nvPr/>
          </p:nvSpPr>
          <p:spPr>
            <a:xfrm>
              <a:off x="4962200"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5"/>
            <p:cNvSpPr/>
            <p:nvPr/>
          </p:nvSpPr>
          <p:spPr>
            <a:xfrm>
              <a:off x="5552441"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5"/>
            <p:cNvSpPr/>
            <p:nvPr/>
          </p:nvSpPr>
          <p:spPr>
            <a:xfrm>
              <a:off x="6142682"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5"/>
            <p:cNvSpPr/>
            <p:nvPr/>
          </p:nvSpPr>
          <p:spPr>
            <a:xfrm>
              <a:off x="830514"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p:nvPr/>
          </p:nvSpPr>
          <p:spPr>
            <a:xfrm>
              <a:off x="1420755"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5"/>
            <p:cNvSpPr/>
            <p:nvPr/>
          </p:nvSpPr>
          <p:spPr>
            <a:xfrm>
              <a:off x="2010996"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5"/>
            <p:cNvSpPr/>
            <p:nvPr/>
          </p:nvSpPr>
          <p:spPr>
            <a:xfrm>
              <a:off x="2601237"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5"/>
            <p:cNvSpPr/>
            <p:nvPr/>
          </p:nvSpPr>
          <p:spPr>
            <a:xfrm>
              <a:off x="3191478"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5"/>
            <p:cNvSpPr/>
            <p:nvPr/>
          </p:nvSpPr>
          <p:spPr>
            <a:xfrm>
              <a:off x="3781718" y="4124747"/>
              <a:ext cx="537300" cy="45900"/>
            </a:xfrm>
            <a:prstGeom prst="rect">
              <a:avLst/>
            </a:prstGeom>
            <a:solidFill>
              <a:srgbClr val="EB5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5"/>
            <p:cNvSpPr/>
            <p:nvPr/>
          </p:nvSpPr>
          <p:spPr>
            <a:xfrm>
              <a:off x="4371959"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5"/>
            <p:cNvSpPr/>
            <p:nvPr/>
          </p:nvSpPr>
          <p:spPr>
            <a:xfrm>
              <a:off x="4962200"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5"/>
            <p:cNvSpPr/>
            <p:nvPr/>
          </p:nvSpPr>
          <p:spPr>
            <a:xfrm>
              <a:off x="5552441"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5"/>
            <p:cNvSpPr/>
            <p:nvPr/>
          </p:nvSpPr>
          <p:spPr>
            <a:xfrm>
              <a:off x="6142682"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5"/>
            <p:cNvSpPr/>
            <p:nvPr/>
          </p:nvSpPr>
          <p:spPr>
            <a:xfrm>
              <a:off x="830514"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5"/>
            <p:cNvSpPr/>
            <p:nvPr/>
          </p:nvSpPr>
          <p:spPr>
            <a:xfrm>
              <a:off x="1420755"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5"/>
            <p:cNvSpPr/>
            <p:nvPr/>
          </p:nvSpPr>
          <p:spPr>
            <a:xfrm>
              <a:off x="2010996"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5"/>
            <p:cNvSpPr/>
            <p:nvPr/>
          </p:nvSpPr>
          <p:spPr>
            <a:xfrm>
              <a:off x="2601237"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5"/>
            <p:cNvSpPr/>
            <p:nvPr/>
          </p:nvSpPr>
          <p:spPr>
            <a:xfrm>
              <a:off x="3191478"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5"/>
            <p:cNvSpPr/>
            <p:nvPr/>
          </p:nvSpPr>
          <p:spPr>
            <a:xfrm>
              <a:off x="3781718" y="4218656"/>
              <a:ext cx="537300" cy="45900"/>
            </a:xfrm>
            <a:prstGeom prst="rect">
              <a:avLst/>
            </a:prstGeom>
            <a:solidFill>
              <a:srgbClr val="EB5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p:nvPr/>
          </p:nvSpPr>
          <p:spPr>
            <a:xfrm>
              <a:off x="4371959"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
            <p:cNvSpPr/>
            <p:nvPr/>
          </p:nvSpPr>
          <p:spPr>
            <a:xfrm>
              <a:off x="4962200"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5"/>
            <p:cNvSpPr/>
            <p:nvPr/>
          </p:nvSpPr>
          <p:spPr>
            <a:xfrm>
              <a:off x="5552441"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5"/>
            <p:cNvSpPr/>
            <p:nvPr/>
          </p:nvSpPr>
          <p:spPr>
            <a:xfrm>
              <a:off x="6142682"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5"/>
            <p:cNvSpPr/>
            <p:nvPr/>
          </p:nvSpPr>
          <p:spPr>
            <a:xfrm>
              <a:off x="830514"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5"/>
            <p:cNvSpPr/>
            <p:nvPr/>
          </p:nvSpPr>
          <p:spPr>
            <a:xfrm>
              <a:off x="1420755"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5"/>
            <p:cNvSpPr/>
            <p:nvPr/>
          </p:nvSpPr>
          <p:spPr>
            <a:xfrm>
              <a:off x="2010996"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5"/>
            <p:cNvSpPr/>
            <p:nvPr/>
          </p:nvSpPr>
          <p:spPr>
            <a:xfrm>
              <a:off x="2601237"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5"/>
            <p:cNvSpPr/>
            <p:nvPr/>
          </p:nvSpPr>
          <p:spPr>
            <a:xfrm>
              <a:off x="3191478"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5"/>
            <p:cNvSpPr/>
            <p:nvPr/>
          </p:nvSpPr>
          <p:spPr>
            <a:xfrm>
              <a:off x="3781718"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5"/>
            <p:cNvSpPr/>
            <p:nvPr/>
          </p:nvSpPr>
          <p:spPr>
            <a:xfrm>
              <a:off x="4371959"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5"/>
            <p:cNvSpPr/>
            <p:nvPr/>
          </p:nvSpPr>
          <p:spPr>
            <a:xfrm>
              <a:off x="4962200"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5"/>
            <p:cNvSpPr/>
            <p:nvPr/>
          </p:nvSpPr>
          <p:spPr>
            <a:xfrm>
              <a:off x="5552441"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5"/>
            <p:cNvSpPr/>
            <p:nvPr/>
          </p:nvSpPr>
          <p:spPr>
            <a:xfrm>
              <a:off x="6142682"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5"/>
            <p:cNvSpPr/>
            <p:nvPr/>
          </p:nvSpPr>
          <p:spPr>
            <a:xfrm>
              <a:off x="830514"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5"/>
            <p:cNvSpPr/>
            <p:nvPr/>
          </p:nvSpPr>
          <p:spPr>
            <a:xfrm>
              <a:off x="1420755"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5"/>
            <p:cNvSpPr/>
            <p:nvPr/>
          </p:nvSpPr>
          <p:spPr>
            <a:xfrm>
              <a:off x="2010996"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5"/>
            <p:cNvSpPr/>
            <p:nvPr/>
          </p:nvSpPr>
          <p:spPr>
            <a:xfrm>
              <a:off x="2601237"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5"/>
            <p:cNvSpPr/>
            <p:nvPr/>
          </p:nvSpPr>
          <p:spPr>
            <a:xfrm>
              <a:off x="3191478"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5"/>
            <p:cNvSpPr/>
            <p:nvPr/>
          </p:nvSpPr>
          <p:spPr>
            <a:xfrm>
              <a:off x="3781718"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5"/>
            <p:cNvSpPr/>
            <p:nvPr/>
          </p:nvSpPr>
          <p:spPr>
            <a:xfrm>
              <a:off x="4371959"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5"/>
            <p:cNvSpPr/>
            <p:nvPr/>
          </p:nvSpPr>
          <p:spPr>
            <a:xfrm>
              <a:off x="4962200"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5"/>
            <p:cNvSpPr/>
            <p:nvPr/>
          </p:nvSpPr>
          <p:spPr>
            <a:xfrm>
              <a:off x="5552441"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5"/>
            <p:cNvSpPr/>
            <p:nvPr/>
          </p:nvSpPr>
          <p:spPr>
            <a:xfrm>
              <a:off x="6142682"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5"/>
            <p:cNvSpPr/>
            <p:nvPr/>
          </p:nvSpPr>
          <p:spPr>
            <a:xfrm>
              <a:off x="830514"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5"/>
            <p:cNvSpPr/>
            <p:nvPr/>
          </p:nvSpPr>
          <p:spPr>
            <a:xfrm>
              <a:off x="1420755"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5"/>
            <p:cNvSpPr/>
            <p:nvPr/>
          </p:nvSpPr>
          <p:spPr>
            <a:xfrm>
              <a:off x="2010996"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5"/>
            <p:cNvSpPr/>
            <p:nvPr/>
          </p:nvSpPr>
          <p:spPr>
            <a:xfrm>
              <a:off x="2601237"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5"/>
            <p:cNvSpPr/>
            <p:nvPr/>
          </p:nvSpPr>
          <p:spPr>
            <a:xfrm>
              <a:off x="3191478"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5"/>
            <p:cNvSpPr/>
            <p:nvPr/>
          </p:nvSpPr>
          <p:spPr>
            <a:xfrm>
              <a:off x="3781718"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5"/>
            <p:cNvSpPr/>
            <p:nvPr/>
          </p:nvSpPr>
          <p:spPr>
            <a:xfrm>
              <a:off x="4371959"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5"/>
            <p:cNvSpPr/>
            <p:nvPr/>
          </p:nvSpPr>
          <p:spPr>
            <a:xfrm>
              <a:off x="4962200"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5"/>
            <p:cNvSpPr/>
            <p:nvPr/>
          </p:nvSpPr>
          <p:spPr>
            <a:xfrm>
              <a:off x="5552441"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5"/>
            <p:cNvSpPr/>
            <p:nvPr/>
          </p:nvSpPr>
          <p:spPr>
            <a:xfrm>
              <a:off x="6142682"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45"/>
          <p:cNvSpPr txBox="1"/>
          <p:nvPr>
            <p:ph type="title"/>
          </p:nvPr>
        </p:nvSpPr>
        <p:spPr>
          <a:xfrm>
            <a:off x="730000" y="1318650"/>
            <a:ext cx="52287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Optimal Model Selection</a:t>
            </a:r>
            <a:endParaRPr/>
          </a:p>
          <a:p>
            <a:pPr indent="0" lvl="0" marL="0" rtl="0" algn="l">
              <a:spcBef>
                <a:spcPts val="0"/>
              </a:spcBef>
              <a:spcAft>
                <a:spcPts val="0"/>
              </a:spcAft>
              <a:buNone/>
            </a:pPr>
            <a:r>
              <a:rPr b="0" lang="en-GB" sz="2000"/>
              <a:t>ML Insights</a:t>
            </a:r>
            <a:endParaRPr/>
          </a:p>
        </p:txBody>
      </p:sp>
      <p:grpSp>
        <p:nvGrpSpPr>
          <p:cNvPr id="608" name="Google Shape;608;p45"/>
          <p:cNvGrpSpPr/>
          <p:nvPr/>
        </p:nvGrpSpPr>
        <p:grpSpPr>
          <a:xfrm>
            <a:off x="830389" y="2421425"/>
            <a:ext cx="5849592" cy="891075"/>
            <a:chOff x="830389" y="2345225"/>
            <a:chExt cx="5849592" cy="891075"/>
          </a:xfrm>
        </p:grpSpPr>
        <p:sp>
          <p:nvSpPr>
            <p:cNvPr id="609" name="Google Shape;609;p45"/>
            <p:cNvSpPr/>
            <p:nvPr/>
          </p:nvSpPr>
          <p:spPr>
            <a:xfrm>
              <a:off x="830514"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a:off x="1420755"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a:off x="2010996"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5"/>
            <p:cNvSpPr/>
            <p:nvPr/>
          </p:nvSpPr>
          <p:spPr>
            <a:xfrm>
              <a:off x="2601237"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p:nvPr/>
          </p:nvSpPr>
          <p:spPr>
            <a:xfrm>
              <a:off x="319147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a:off x="378171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p:nvPr/>
          </p:nvSpPr>
          <p:spPr>
            <a:xfrm>
              <a:off x="4371959"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4962200"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5552441"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p:nvPr/>
          </p:nvSpPr>
          <p:spPr>
            <a:xfrm>
              <a:off x="6142682"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a:off x="830514"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1420755"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5"/>
            <p:cNvSpPr/>
            <p:nvPr/>
          </p:nvSpPr>
          <p:spPr>
            <a:xfrm>
              <a:off x="2010996"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p:nvPr/>
          </p:nvSpPr>
          <p:spPr>
            <a:xfrm>
              <a:off x="2601237"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5"/>
            <p:cNvSpPr/>
            <p:nvPr/>
          </p:nvSpPr>
          <p:spPr>
            <a:xfrm>
              <a:off x="319147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5"/>
            <p:cNvSpPr/>
            <p:nvPr/>
          </p:nvSpPr>
          <p:spPr>
            <a:xfrm>
              <a:off x="378171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5"/>
            <p:cNvSpPr/>
            <p:nvPr/>
          </p:nvSpPr>
          <p:spPr>
            <a:xfrm>
              <a:off x="4371959"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p:nvPr/>
          </p:nvSpPr>
          <p:spPr>
            <a:xfrm>
              <a:off x="4962200"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5"/>
            <p:cNvSpPr/>
            <p:nvPr/>
          </p:nvSpPr>
          <p:spPr>
            <a:xfrm>
              <a:off x="5552441"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5"/>
            <p:cNvSpPr/>
            <p:nvPr/>
          </p:nvSpPr>
          <p:spPr>
            <a:xfrm>
              <a:off x="6142682"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5"/>
            <p:cNvSpPr/>
            <p:nvPr/>
          </p:nvSpPr>
          <p:spPr>
            <a:xfrm>
              <a:off x="830389"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5"/>
            <p:cNvSpPr/>
            <p:nvPr/>
          </p:nvSpPr>
          <p:spPr>
            <a:xfrm>
              <a:off x="1420630"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5"/>
            <p:cNvSpPr/>
            <p:nvPr/>
          </p:nvSpPr>
          <p:spPr>
            <a:xfrm>
              <a:off x="2010871"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5"/>
            <p:cNvSpPr/>
            <p:nvPr/>
          </p:nvSpPr>
          <p:spPr>
            <a:xfrm>
              <a:off x="2601112"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5"/>
            <p:cNvSpPr/>
            <p:nvPr/>
          </p:nvSpPr>
          <p:spPr>
            <a:xfrm>
              <a:off x="319135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5"/>
            <p:cNvSpPr/>
            <p:nvPr/>
          </p:nvSpPr>
          <p:spPr>
            <a:xfrm>
              <a:off x="378159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5"/>
            <p:cNvSpPr/>
            <p:nvPr/>
          </p:nvSpPr>
          <p:spPr>
            <a:xfrm>
              <a:off x="4371834"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p:nvPr/>
          </p:nvSpPr>
          <p:spPr>
            <a:xfrm>
              <a:off x="4962075"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5"/>
            <p:cNvSpPr/>
            <p:nvPr/>
          </p:nvSpPr>
          <p:spPr>
            <a:xfrm>
              <a:off x="5552316"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5"/>
            <p:cNvSpPr/>
            <p:nvPr/>
          </p:nvSpPr>
          <p:spPr>
            <a:xfrm>
              <a:off x="6142557"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5"/>
            <p:cNvSpPr/>
            <p:nvPr/>
          </p:nvSpPr>
          <p:spPr>
            <a:xfrm>
              <a:off x="830514"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5"/>
            <p:cNvSpPr/>
            <p:nvPr/>
          </p:nvSpPr>
          <p:spPr>
            <a:xfrm>
              <a:off x="1420755"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5"/>
            <p:cNvSpPr/>
            <p:nvPr/>
          </p:nvSpPr>
          <p:spPr>
            <a:xfrm>
              <a:off x="2010996"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5"/>
            <p:cNvSpPr/>
            <p:nvPr/>
          </p:nvSpPr>
          <p:spPr>
            <a:xfrm>
              <a:off x="2601237"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5"/>
            <p:cNvSpPr/>
            <p:nvPr/>
          </p:nvSpPr>
          <p:spPr>
            <a:xfrm>
              <a:off x="319147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5"/>
            <p:cNvSpPr/>
            <p:nvPr/>
          </p:nvSpPr>
          <p:spPr>
            <a:xfrm>
              <a:off x="378171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5"/>
            <p:cNvSpPr/>
            <p:nvPr/>
          </p:nvSpPr>
          <p:spPr>
            <a:xfrm>
              <a:off x="4371959"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5"/>
            <p:cNvSpPr/>
            <p:nvPr/>
          </p:nvSpPr>
          <p:spPr>
            <a:xfrm>
              <a:off x="4962200"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5552441"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a:off x="6142682"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p:nvPr/>
          </p:nvSpPr>
          <p:spPr>
            <a:xfrm>
              <a:off x="830514"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5"/>
            <p:cNvSpPr/>
            <p:nvPr/>
          </p:nvSpPr>
          <p:spPr>
            <a:xfrm>
              <a:off x="1420755"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5"/>
            <p:cNvSpPr/>
            <p:nvPr/>
          </p:nvSpPr>
          <p:spPr>
            <a:xfrm>
              <a:off x="2010996"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5"/>
            <p:cNvSpPr/>
            <p:nvPr/>
          </p:nvSpPr>
          <p:spPr>
            <a:xfrm>
              <a:off x="2601237"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p:nvPr/>
          </p:nvSpPr>
          <p:spPr>
            <a:xfrm>
              <a:off x="319147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5"/>
            <p:cNvSpPr/>
            <p:nvPr/>
          </p:nvSpPr>
          <p:spPr>
            <a:xfrm>
              <a:off x="378171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5"/>
            <p:cNvSpPr/>
            <p:nvPr/>
          </p:nvSpPr>
          <p:spPr>
            <a:xfrm>
              <a:off x="4371959"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5"/>
            <p:cNvSpPr/>
            <p:nvPr/>
          </p:nvSpPr>
          <p:spPr>
            <a:xfrm>
              <a:off x="4962200"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5"/>
            <p:cNvSpPr/>
            <p:nvPr/>
          </p:nvSpPr>
          <p:spPr>
            <a:xfrm>
              <a:off x="5552441"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5"/>
            <p:cNvSpPr/>
            <p:nvPr/>
          </p:nvSpPr>
          <p:spPr>
            <a:xfrm>
              <a:off x="6142682"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5"/>
            <p:cNvSpPr/>
            <p:nvPr/>
          </p:nvSpPr>
          <p:spPr>
            <a:xfrm>
              <a:off x="830514"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5"/>
            <p:cNvSpPr/>
            <p:nvPr/>
          </p:nvSpPr>
          <p:spPr>
            <a:xfrm>
              <a:off x="1420755"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p:nvPr/>
          </p:nvSpPr>
          <p:spPr>
            <a:xfrm>
              <a:off x="2010996"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5"/>
            <p:cNvSpPr/>
            <p:nvPr/>
          </p:nvSpPr>
          <p:spPr>
            <a:xfrm>
              <a:off x="2601237"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5"/>
            <p:cNvSpPr/>
            <p:nvPr/>
          </p:nvSpPr>
          <p:spPr>
            <a:xfrm>
              <a:off x="319147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5"/>
            <p:cNvSpPr/>
            <p:nvPr/>
          </p:nvSpPr>
          <p:spPr>
            <a:xfrm>
              <a:off x="378171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5"/>
            <p:cNvSpPr/>
            <p:nvPr/>
          </p:nvSpPr>
          <p:spPr>
            <a:xfrm>
              <a:off x="4371959"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5"/>
            <p:cNvSpPr/>
            <p:nvPr/>
          </p:nvSpPr>
          <p:spPr>
            <a:xfrm>
              <a:off x="4962200"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5552441"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6142682"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830514"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5"/>
            <p:cNvSpPr/>
            <p:nvPr/>
          </p:nvSpPr>
          <p:spPr>
            <a:xfrm>
              <a:off x="1420755"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5"/>
            <p:cNvSpPr/>
            <p:nvPr/>
          </p:nvSpPr>
          <p:spPr>
            <a:xfrm>
              <a:off x="2010996"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5"/>
            <p:cNvSpPr/>
            <p:nvPr/>
          </p:nvSpPr>
          <p:spPr>
            <a:xfrm>
              <a:off x="2601237"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5"/>
            <p:cNvSpPr/>
            <p:nvPr/>
          </p:nvSpPr>
          <p:spPr>
            <a:xfrm>
              <a:off x="319147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5"/>
            <p:cNvSpPr/>
            <p:nvPr/>
          </p:nvSpPr>
          <p:spPr>
            <a:xfrm>
              <a:off x="378171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5"/>
            <p:cNvSpPr/>
            <p:nvPr/>
          </p:nvSpPr>
          <p:spPr>
            <a:xfrm>
              <a:off x="4371959"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5"/>
            <p:cNvSpPr/>
            <p:nvPr/>
          </p:nvSpPr>
          <p:spPr>
            <a:xfrm>
              <a:off x="4962200"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5"/>
            <p:cNvSpPr/>
            <p:nvPr/>
          </p:nvSpPr>
          <p:spPr>
            <a:xfrm>
              <a:off x="5552441"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5"/>
            <p:cNvSpPr/>
            <p:nvPr/>
          </p:nvSpPr>
          <p:spPr>
            <a:xfrm>
              <a:off x="6142682"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5"/>
            <p:cNvSpPr/>
            <p:nvPr/>
          </p:nvSpPr>
          <p:spPr>
            <a:xfrm>
              <a:off x="830514"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5"/>
            <p:cNvSpPr/>
            <p:nvPr/>
          </p:nvSpPr>
          <p:spPr>
            <a:xfrm>
              <a:off x="1420755"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5"/>
            <p:cNvSpPr/>
            <p:nvPr/>
          </p:nvSpPr>
          <p:spPr>
            <a:xfrm>
              <a:off x="2010996"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5"/>
            <p:cNvSpPr/>
            <p:nvPr/>
          </p:nvSpPr>
          <p:spPr>
            <a:xfrm>
              <a:off x="2601237"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5"/>
            <p:cNvSpPr/>
            <p:nvPr/>
          </p:nvSpPr>
          <p:spPr>
            <a:xfrm>
              <a:off x="319147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5"/>
            <p:cNvSpPr/>
            <p:nvPr/>
          </p:nvSpPr>
          <p:spPr>
            <a:xfrm>
              <a:off x="378171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5"/>
            <p:cNvSpPr/>
            <p:nvPr/>
          </p:nvSpPr>
          <p:spPr>
            <a:xfrm>
              <a:off x="4371959"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5"/>
            <p:cNvSpPr/>
            <p:nvPr/>
          </p:nvSpPr>
          <p:spPr>
            <a:xfrm>
              <a:off x="4962200"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5"/>
            <p:cNvSpPr/>
            <p:nvPr/>
          </p:nvSpPr>
          <p:spPr>
            <a:xfrm>
              <a:off x="5552441"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5"/>
            <p:cNvSpPr/>
            <p:nvPr/>
          </p:nvSpPr>
          <p:spPr>
            <a:xfrm>
              <a:off x="6142682"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5"/>
            <p:cNvSpPr/>
            <p:nvPr/>
          </p:nvSpPr>
          <p:spPr>
            <a:xfrm>
              <a:off x="830514"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5"/>
            <p:cNvSpPr/>
            <p:nvPr/>
          </p:nvSpPr>
          <p:spPr>
            <a:xfrm>
              <a:off x="1420755"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5"/>
            <p:cNvSpPr/>
            <p:nvPr/>
          </p:nvSpPr>
          <p:spPr>
            <a:xfrm>
              <a:off x="2010996"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5"/>
            <p:cNvSpPr/>
            <p:nvPr/>
          </p:nvSpPr>
          <p:spPr>
            <a:xfrm>
              <a:off x="2601237"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5"/>
            <p:cNvSpPr/>
            <p:nvPr/>
          </p:nvSpPr>
          <p:spPr>
            <a:xfrm>
              <a:off x="319147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5"/>
            <p:cNvSpPr/>
            <p:nvPr/>
          </p:nvSpPr>
          <p:spPr>
            <a:xfrm>
              <a:off x="378171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5"/>
            <p:cNvSpPr/>
            <p:nvPr/>
          </p:nvSpPr>
          <p:spPr>
            <a:xfrm>
              <a:off x="4371959"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5"/>
            <p:cNvSpPr/>
            <p:nvPr/>
          </p:nvSpPr>
          <p:spPr>
            <a:xfrm>
              <a:off x="5552441"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5"/>
            <p:cNvSpPr/>
            <p:nvPr/>
          </p:nvSpPr>
          <p:spPr>
            <a:xfrm>
              <a:off x="6142682"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5"/>
            <p:cNvSpPr/>
            <p:nvPr/>
          </p:nvSpPr>
          <p:spPr>
            <a:xfrm>
              <a:off x="830514"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5"/>
            <p:cNvSpPr/>
            <p:nvPr/>
          </p:nvSpPr>
          <p:spPr>
            <a:xfrm>
              <a:off x="1420755"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5"/>
            <p:cNvSpPr/>
            <p:nvPr/>
          </p:nvSpPr>
          <p:spPr>
            <a:xfrm>
              <a:off x="2010996"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5"/>
            <p:cNvSpPr/>
            <p:nvPr/>
          </p:nvSpPr>
          <p:spPr>
            <a:xfrm>
              <a:off x="2601237"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5"/>
            <p:cNvSpPr/>
            <p:nvPr/>
          </p:nvSpPr>
          <p:spPr>
            <a:xfrm>
              <a:off x="319147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5"/>
            <p:cNvSpPr/>
            <p:nvPr/>
          </p:nvSpPr>
          <p:spPr>
            <a:xfrm>
              <a:off x="378171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5"/>
            <p:cNvSpPr/>
            <p:nvPr/>
          </p:nvSpPr>
          <p:spPr>
            <a:xfrm>
              <a:off x="4371959"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5"/>
            <p:cNvSpPr/>
            <p:nvPr/>
          </p:nvSpPr>
          <p:spPr>
            <a:xfrm>
              <a:off x="5552441"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5"/>
            <p:cNvSpPr/>
            <p:nvPr/>
          </p:nvSpPr>
          <p:spPr>
            <a:xfrm>
              <a:off x="6142682"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5"/>
            <p:cNvSpPr/>
            <p:nvPr/>
          </p:nvSpPr>
          <p:spPr>
            <a:xfrm>
              <a:off x="4962200"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5"/>
            <p:cNvSpPr/>
            <p:nvPr/>
          </p:nvSpPr>
          <p:spPr>
            <a:xfrm>
              <a:off x="4962200"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45"/>
          <p:cNvGrpSpPr/>
          <p:nvPr/>
        </p:nvGrpSpPr>
        <p:grpSpPr>
          <a:xfrm>
            <a:off x="7952915" y="2424982"/>
            <a:ext cx="884172" cy="883980"/>
            <a:chOff x="3664038" y="1663782"/>
            <a:chExt cx="1815921" cy="1815900"/>
          </a:xfrm>
        </p:grpSpPr>
        <p:sp>
          <p:nvSpPr>
            <p:cNvPr id="710" name="Google Shape;710;p45"/>
            <p:cNvSpPr/>
            <p:nvPr/>
          </p:nvSpPr>
          <p:spPr>
            <a:xfrm>
              <a:off x="3664038" y="1663782"/>
              <a:ext cx="1815900" cy="1815900"/>
            </a:xfrm>
            <a:prstGeom prst="ellipse">
              <a:avLst/>
            </a:prstGeom>
            <a:solidFill>
              <a:srgbClr val="1B786E"/>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5"/>
            <p:cNvSpPr txBox="1"/>
            <p:nvPr/>
          </p:nvSpPr>
          <p:spPr>
            <a:xfrm>
              <a:off x="3664060" y="1916438"/>
              <a:ext cx="1815900" cy="1251600"/>
            </a:xfrm>
            <a:prstGeom prst="rect">
              <a:avLst/>
            </a:prstGeom>
            <a:noFill/>
            <a:ln>
              <a:noFill/>
            </a:ln>
          </p:spPr>
          <p:txBody>
            <a:bodyPr anchorCtr="0" anchor="ctr" bIns="91425" lIns="91425" spcFirstLastPara="1" rIns="91425" wrap="square" tIns="91425">
              <a:normAutofit lnSpcReduction="20000"/>
            </a:bodyPr>
            <a:lstStyle/>
            <a:p>
              <a:pPr indent="0" lvl="0" marL="0" rtl="0" algn="ctr">
                <a:lnSpc>
                  <a:spcPct val="115000"/>
                </a:lnSpc>
                <a:spcBef>
                  <a:spcPts val="0"/>
                </a:spcBef>
                <a:spcAft>
                  <a:spcPts val="0"/>
                </a:spcAft>
                <a:buNone/>
              </a:pPr>
              <a:r>
                <a:rPr b="1" lang="en-GB">
                  <a:solidFill>
                    <a:srgbClr val="FFFFFF"/>
                  </a:solidFill>
                  <a:latin typeface="Lato"/>
                  <a:ea typeface="Lato"/>
                  <a:cs typeface="Lato"/>
                  <a:sym typeface="Lato"/>
                </a:rPr>
                <a:t>Merged</a:t>
              </a:r>
              <a:endParaRPr b="1">
                <a:solidFill>
                  <a:srgbClr val="FFFFFF"/>
                </a:solidFill>
                <a:latin typeface="Lato"/>
                <a:ea typeface="Lato"/>
                <a:cs typeface="Lato"/>
                <a:sym typeface="Lato"/>
              </a:endParaRPr>
            </a:p>
            <a:p>
              <a:pPr indent="0" lvl="0" marL="0" rtl="0" algn="ctr">
                <a:lnSpc>
                  <a:spcPct val="115000"/>
                </a:lnSpc>
                <a:spcBef>
                  <a:spcPts val="0"/>
                </a:spcBef>
                <a:spcAft>
                  <a:spcPts val="0"/>
                </a:spcAft>
                <a:buNone/>
              </a:pPr>
              <a:r>
                <a:rPr b="1" lang="en-GB">
                  <a:solidFill>
                    <a:srgbClr val="FFFFFF"/>
                  </a:solidFill>
                  <a:latin typeface="Lato"/>
                  <a:ea typeface="Lato"/>
                  <a:cs typeface="Lato"/>
                  <a:sym typeface="Lato"/>
                </a:rPr>
                <a:t>Features</a:t>
              </a:r>
              <a:endParaRPr b="1">
                <a:solidFill>
                  <a:srgbClr val="FFFFFF"/>
                </a:solidFill>
                <a:latin typeface="Lato"/>
                <a:ea typeface="Lato"/>
                <a:cs typeface="Lato"/>
                <a:sym typeface="Lato"/>
              </a:endParaRPr>
            </a:p>
          </p:txBody>
        </p:sp>
      </p:grpSp>
      <p:grpSp>
        <p:nvGrpSpPr>
          <p:cNvPr id="712" name="Google Shape;712;p45"/>
          <p:cNvGrpSpPr/>
          <p:nvPr/>
        </p:nvGrpSpPr>
        <p:grpSpPr>
          <a:xfrm>
            <a:off x="8124467" y="4048641"/>
            <a:ext cx="541052" cy="520194"/>
            <a:chOff x="2859873" y="853971"/>
            <a:chExt cx="1111217" cy="1068600"/>
          </a:xfrm>
        </p:grpSpPr>
        <p:sp>
          <p:nvSpPr>
            <p:cNvPr id="713" name="Google Shape;713;p45"/>
            <p:cNvSpPr/>
            <p:nvPr/>
          </p:nvSpPr>
          <p:spPr>
            <a:xfrm>
              <a:off x="2859873" y="853971"/>
              <a:ext cx="1068600" cy="1068600"/>
            </a:xfrm>
            <a:prstGeom prst="ellips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5"/>
            <p:cNvSpPr txBox="1"/>
            <p:nvPr/>
          </p:nvSpPr>
          <p:spPr>
            <a:xfrm>
              <a:off x="2859890" y="902213"/>
              <a:ext cx="1111200" cy="952800"/>
            </a:xfrm>
            <a:prstGeom prst="rect">
              <a:avLst/>
            </a:prstGeom>
            <a:noFill/>
            <a:ln>
              <a:noFill/>
            </a:ln>
          </p:spPr>
          <p:txBody>
            <a:bodyPr anchorCtr="0" anchor="ctr" bIns="91425" lIns="91425" spcFirstLastPara="1" rIns="91425" wrap="square" tIns="91425">
              <a:normAutofit fontScale="85000"/>
            </a:bodyPr>
            <a:lstStyle/>
            <a:p>
              <a:pPr indent="0" lvl="0" marL="0" rtl="0" algn="ctr">
                <a:lnSpc>
                  <a:spcPct val="115000"/>
                </a:lnSpc>
                <a:spcBef>
                  <a:spcPts val="0"/>
                </a:spcBef>
                <a:spcAft>
                  <a:spcPts val="0"/>
                </a:spcAft>
                <a:buNone/>
              </a:pPr>
              <a:r>
                <a:rPr lang="en-GB" sz="800">
                  <a:solidFill>
                    <a:srgbClr val="FFFFFF"/>
                  </a:solidFill>
                  <a:latin typeface="Lato"/>
                  <a:ea typeface="Lato"/>
                  <a:cs typeface="Lato"/>
                  <a:sym typeface="Lato"/>
                </a:rPr>
                <a:t>Original</a:t>
              </a:r>
              <a:endParaRPr sz="800">
                <a:solidFill>
                  <a:srgbClr val="FFFFFF"/>
                </a:solidFill>
                <a:latin typeface="Lato"/>
                <a:ea typeface="Lato"/>
                <a:cs typeface="Lato"/>
                <a:sym typeface="Lato"/>
              </a:endParaRPr>
            </a:p>
            <a:p>
              <a:pPr indent="0" lvl="0" marL="0" rtl="0" algn="ctr">
                <a:lnSpc>
                  <a:spcPct val="115000"/>
                </a:lnSpc>
                <a:spcBef>
                  <a:spcPts val="0"/>
                </a:spcBef>
                <a:spcAft>
                  <a:spcPts val="0"/>
                </a:spcAft>
                <a:buNone/>
              </a:pPr>
              <a:r>
                <a:rPr lang="en-GB" sz="800">
                  <a:solidFill>
                    <a:srgbClr val="FFFFFF"/>
                  </a:solidFill>
                  <a:latin typeface="Lato"/>
                  <a:ea typeface="Lato"/>
                  <a:cs typeface="Lato"/>
                  <a:sym typeface="Lato"/>
                </a:rPr>
                <a:t>Features</a:t>
              </a:r>
              <a:endParaRPr sz="800">
                <a:solidFill>
                  <a:srgbClr val="FFFFFF"/>
                </a:solidFill>
                <a:latin typeface="Lato"/>
                <a:ea typeface="Lato"/>
                <a:cs typeface="Lato"/>
                <a:sym typeface="Lato"/>
              </a:endParaRPr>
            </a:p>
          </p:txBody>
        </p:sp>
      </p:grpSp>
      <p:sp>
        <p:nvSpPr>
          <p:cNvPr id="715" name="Google Shape;715;p45"/>
          <p:cNvSpPr txBox="1"/>
          <p:nvPr/>
        </p:nvSpPr>
        <p:spPr>
          <a:xfrm rot="-5400000">
            <a:off x="-531325" y="1947100"/>
            <a:ext cx="2460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latin typeface="Raleway"/>
                <a:ea typeface="Raleway"/>
                <a:cs typeface="Raleway"/>
                <a:sym typeface="Raleway"/>
              </a:rPr>
              <a:t>Merged</a:t>
            </a:r>
            <a:endParaRPr b="1" sz="1500">
              <a:latin typeface="Raleway"/>
              <a:ea typeface="Raleway"/>
              <a:cs typeface="Raleway"/>
              <a:sym typeface="Raleway"/>
            </a:endParaRPr>
          </a:p>
        </p:txBody>
      </p:sp>
      <p:sp>
        <p:nvSpPr>
          <p:cNvPr id="716" name="Google Shape;716;p45"/>
          <p:cNvSpPr txBox="1"/>
          <p:nvPr/>
        </p:nvSpPr>
        <p:spPr>
          <a:xfrm rot="-5400000">
            <a:off x="-262700" y="3504975"/>
            <a:ext cx="1971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latin typeface="Raleway"/>
                <a:ea typeface="Raleway"/>
                <a:cs typeface="Raleway"/>
                <a:sym typeface="Raleway"/>
              </a:rPr>
              <a:t>Original</a:t>
            </a:r>
            <a:endParaRPr b="1" sz="1500">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46"/>
          <p:cNvPicPr preferRelativeResize="0"/>
          <p:nvPr/>
        </p:nvPicPr>
        <p:blipFill rotWithShape="1">
          <a:blip r:embed="rId3">
            <a:alphaModFix/>
          </a:blip>
          <a:srcRect b="0" l="0" r="0" t="16478"/>
          <a:stretch/>
        </p:blipFill>
        <p:spPr>
          <a:xfrm>
            <a:off x="4496125" y="2676775"/>
            <a:ext cx="4647875" cy="2019175"/>
          </a:xfrm>
          <a:prstGeom prst="rect">
            <a:avLst/>
          </a:prstGeom>
          <a:noFill/>
          <a:ln>
            <a:noFill/>
          </a:ln>
        </p:spPr>
      </p:pic>
      <p:sp>
        <p:nvSpPr>
          <p:cNvPr id="722" name="Google Shape;722;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Pipeline Result with Neighbourhood feature</a:t>
            </a:r>
            <a:endParaRPr/>
          </a:p>
        </p:txBody>
      </p:sp>
      <p:pic>
        <p:nvPicPr>
          <p:cNvPr id="723" name="Google Shape;723;p46"/>
          <p:cNvPicPr preferRelativeResize="0"/>
          <p:nvPr/>
        </p:nvPicPr>
        <p:blipFill>
          <a:blip r:embed="rId4">
            <a:alphaModFix/>
          </a:blip>
          <a:stretch>
            <a:fillRect/>
          </a:stretch>
        </p:blipFill>
        <p:spPr>
          <a:xfrm>
            <a:off x="200025" y="1989425"/>
            <a:ext cx="4371975" cy="2886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0"/>
          <p:cNvSpPr txBox="1"/>
          <p:nvPr>
            <p:ph type="title"/>
          </p:nvPr>
        </p:nvSpPr>
        <p:spPr>
          <a:xfrm>
            <a:off x="729450" y="1318650"/>
            <a:ext cx="2001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Project Objective</a:t>
            </a:r>
            <a:endParaRPr/>
          </a:p>
        </p:txBody>
      </p:sp>
      <p:sp>
        <p:nvSpPr>
          <p:cNvPr id="197" name="Google Shape;197;p20"/>
          <p:cNvSpPr txBox="1"/>
          <p:nvPr>
            <p:ph idx="1" type="body"/>
          </p:nvPr>
        </p:nvSpPr>
        <p:spPr>
          <a:xfrm>
            <a:off x="552025" y="2879426"/>
            <a:ext cx="8495400" cy="8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F57926"/>
                </a:solidFill>
                <a:highlight>
                  <a:srgbClr val="FFFFFF"/>
                </a:highlight>
                <a:latin typeface="Raleway"/>
                <a:ea typeface="Raleway"/>
                <a:cs typeface="Raleway"/>
                <a:sym typeface="Raleway"/>
              </a:rPr>
              <a:t>Find</a:t>
            </a:r>
            <a:r>
              <a:rPr b="1" lang="en-GB" sz="2400">
                <a:solidFill>
                  <a:srgbClr val="313537"/>
                </a:solidFill>
                <a:highlight>
                  <a:srgbClr val="FFFFFF"/>
                </a:highlight>
                <a:latin typeface="Raleway"/>
                <a:ea typeface="Raleway"/>
                <a:cs typeface="Raleway"/>
                <a:sym typeface="Raleway"/>
              </a:rPr>
              <a:t> the </a:t>
            </a:r>
            <a:r>
              <a:rPr b="1" lang="en-GB" sz="2400">
                <a:solidFill>
                  <a:srgbClr val="50ABD4"/>
                </a:solidFill>
                <a:highlight>
                  <a:srgbClr val="FFFFFF"/>
                </a:highlight>
                <a:latin typeface="Raleway"/>
                <a:ea typeface="Raleway"/>
                <a:cs typeface="Raleway"/>
                <a:sym typeface="Raleway"/>
              </a:rPr>
              <a:t>best</a:t>
            </a:r>
            <a:r>
              <a:rPr b="1" lang="en-GB" sz="2400">
                <a:solidFill>
                  <a:srgbClr val="313537"/>
                </a:solidFill>
                <a:highlight>
                  <a:srgbClr val="FFFFFF"/>
                </a:highlight>
                <a:latin typeface="Raleway"/>
                <a:ea typeface="Raleway"/>
                <a:cs typeface="Raleway"/>
                <a:sym typeface="Raleway"/>
              </a:rPr>
              <a:t> </a:t>
            </a:r>
            <a:r>
              <a:rPr b="1" lang="en-GB" sz="2400">
                <a:solidFill>
                  <a:srgbClr val="9462BA"/>
                </a:solidFill>
                <a:highlight>
                  <a:srgbClr val="FFFFFF"/>
                </a:highlight>
                <a:latin typeface="Raleway"/>
                <a:ea typeface="Raleway"/>
                <a:cs typeface="Raleway"/>
                <a:sym typeface="Raleway"/>
              </a:rPr>
              <a:t>machine learning</a:t>
            </a:r>
            <a:r>
              <a:rPr b="1" lang="en-GB" sz="2400">
                <a:solidFill>
                  <a:srgbClr val="313537"/>
                </a:solidFill>
                <a:highlight>
                  <a:srgbClr val="FFFFFF"/>
                </a:highlight>
                <a:latin typeface="Raleway"/>
                <a:ea typeface="Raleway"/>
                <a:cs typeface="Raleway"/>
                <a:sym typeface="Raleway"/>
              </a:rPr>
              <a:t> </a:t>
            </a:r>
            <a:r>
              <a:rPr b="1" lang="en-GB" sz="2400">
                <a:solidFill>
                  <a:srgbClr val="9462BA"/>
                </a:solidFill>
                <a:highlight>
                  <a:srgbClr val="FFFFFF"/>
                </a:highlight>
                <a:latin typeface="Raleway"/>
                <a:ea typeface="Raleway"/>
                <a:cs typeface="Raleway"/>
                <a:sym typeface="Raleway"/>
              </a:rPr>
              <a:t>model</a:t>
            </a:r>
            <a:r>
              <a:rPr b="1" lang="en-GB" sz="2400">
                <a:solidFill>
                  <a:srgbClr val="313537"/>
                </a:solidFill>
                <a:highlight>
                  <a:srgbClr val="FFFFFF"/>
                </a:highlight>
                <a:latin typeface="Raleway"/>
                <a:ea typeface="Raleway"/>
                <a:cs typeface="Raleway"/>
                <a:sym typeface="Raleway"/>
              </a:rPr>
              <a:t> that </a:t>
            </a:r>
            <a:r>
              <a:rPr b="1" lang="en-GB" sz="2400">
                <a:solidFill>
                  <a:srgbClr val="00A984"/>
                </a:solidFill>
                <a:highlight>
                  <a:srgbClr val="FFFFFF"/>
                </a:highlight>
                <a:latin typeface="Raleway"/>
                <a:ea typeface="Raleway"/>
                <a:cs typeface="Raleway"/>
                <a:sym typeface="Raleway"/>
              </a:rPr>
              <a:t>predicts</a:t>
            </a:r>
            <a:r>
              <a:rPr b="1" lang="en-GB" sz="2400">
                <a:solidFill>
                  <a:srgbClr val="313537"/>
                </a:solidFill>
                <a:highlight>
                  <a:srgbClr val="FFFFFF"/>
                </a:highlight>
                <a:latin typeface="Raleway"/>
                <a:ea typeface="Raleway"/>
                <a:cs typeface="Raleway"/>
                <a:sym typeface="Raleway"/>
              </a:rPr>
              <a:t> the optimal</a:t>
            </a:r>
            <a:r>
              <a:rPr b="1" lang="en-GB" sz="2400">
                <a:solidFill>
                  <a:srgbClr val="BA302A"/>
                </a:solidFill>
                <a:highlight>
                  <a:srgbClr val="FFFFFF"/>
                </a:highlight>
                <a:latin typeface="Raleway"/>
                <a:ea typeface="Raleway"/>
                <a:cs typeface="Raleway"/>
                <a:sym typeface="Raleway"/>
              </a:rPr>
              <a:t> price</a:t>
            </a:r>
            <a:r>
              <a:rPr b="1" lang="en-GB" sz="2400">
                <a:solidFill>
                  <a:srgbClr val="313537"/>
                </a:solidFill>
                <a:highlight>
                  <a:srgbClr val="FFFFFF"/>
                </a:highlight>
                <a:latin typeface="Raleway"/>
                <a:ea typeface="Raleway"/>
                <a:cs typeface="Raleway"/>
                <a:sym typeface="Raleway"/>
              </a:rPr>
              <a:t> </a:t>
            </a:r>
            <a:r>
              <a:rPr b="1" lang="en-GB" sz="2400">
                <a:solidFill>
                  <a:srgbClr val="BA302A"/>
                </a:solidFill>
                <a:highlight>
                  <a:srgbClr val="FFFFFF"/>
                </a:highlight>
                <a:latin typeface="Raleway"/>
                <a:ea typeface="Raleway"/>
                <a:cs typeface="Raleway"/>
                <a:sym typeface="Raleway"/>
              </a:rPr>
              <a:t>of a rental property</a:t>
            </a:r>
            <a:r>
              <a:rPr b="1" lang="en-GB" sz="2400">
                <a:solidFill>
                  <a:srgbClr val="313537"/>
                </a:solidFill>
                <a:highlight>
                  <a:srgbClr val="FFFFFF"/>
                </a:highlight>
                <a:latin typeface="Raleway"/>
                <a:ea typeface="Raleway"/>
                <a:cs typeface="Raleway"/>
                <a:sym typeface="Raleway"/>
              </a:rPr>
              <a:t> to maximize revenue.</a:t>
            </a:r>
            <a:endParaRPr/>
          </a:p>
        </p:txBody>
      </p:sp>
      <p:pic>
        <p:nvPicPr>
          <p:cNvPr id="198" name="Google Shape;198;p20"/>
          <p:cNvPicPr preferRelativeResize="0"/>
          <p:nvPr/>
        </p:nvPicPr>
        <p:blipFill>
          <a:blip r:embed="rId3">
            <a:alphaModFix/>
          </a:blip>
          <a:stretch>
            <a:fillRect/>
          </a:stretch>
        </p:blipFill>
        <p:spPr>
          <a:xfrm>
            <a:off x="3823763" y="829250"/>
            <a:ext cx="2002025" cy="1676701"/>
          </a:xfrm>
          <a:prstGeom prst="rect">
            <a:avLst/>
          </a:prstGeom>
          <a:noFill/>
          <a:ln>
            <a:noFill/>
          </a:ln>
        </p:spPr>
      </p:pic>
      <p:sp>
        <p:nvSpPr>
          <p:cNvPr id="199" name="Google Shape;199;p20"/>
          <p:cNvSpPr txBox="1"/>
          <p:nvPr/>
        </p:nvSpPr>
        <p:spPr>
          <a:xfrm>
            <a:off x="7490300" y="3023300"/>
            <a:ext cx="166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1"/>
          <p:cNvSpPr txBox="1"/>
          <p:nvPr>
            <p:ph type="title"/>
          </p:nvPr>
        </p:nvSpPr>
        <p:spPr>
          <a:xfrm>
            <a:off x="729450" y="1318650"/>
            <a:ext cx="3071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Business Case </a:t>
            </a:r>
            <a:endParaRPr/>
          </a:p>
        </p:txBody>
      </p:sp>
      <p:sp>
        <p:nvSpPr>
          <p:cNvPr id="205" name="Google Shape;205;p21"/>
          <p:cNvSpPr txBox="1"/>
          <p:nvPr>
            <p:ph idx="1" type="body"/>
          </p:nvPr>
        </p:nvSpPr>
        <p:spPr>
          <a:xfrm>
            <a:off x="3594500" y="1877125"/>
            <a:ext cx="2584200" cy="645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GB" sz="1700">
                <a:solidFill>
                  <a:schemeClr val="dk2"/>
                </a:solidFill>
              </a:rPr>
              <a:t>Success Criteria</a:t>
            </a:r>
            <a:endParaRPr b="1" sz="1700">
              <a:solidFill>
                <a:schemeClr val="dk2"/>
              </a:solidFill>
            </a:endParaRPr>
          </a:p>
        </p:txBody>
      </p:sp>
      <p:cxnSp>
        <p:nvCxnSpPr>
          <p:cNvPr id="206" name="Google Shape;206;p21"/>
          <p:cNvCxnSpPr/>
          <p:nvPr/>
        </p:nvCxnSpPr>
        <p:spPr>
          <a:xfrm>
            <a:off x="6019021" y="3848880"/>
            <a:ext cx="518100" cy="0"/>
          </a:xfrm>
          <a:prstGeom prst="straightConnector1">
            <a:avLst/>
          </a:prstGeom>
          <a:noFill/>
          <a:ln cap="flat" cmpd="sng" w="9525">
            <a:solidFill>
              <a:srgbClr val="C2C2C2"/>
            </a:solidFill>
            <a:prstDash val="solid"/>
            <a:round/>
            <a:headEnd len="sm" w="sm" type="none"/>
            <a:tailEnd len="sm" w="sm" type="none"/>
          </a:ln>
        </p:spPr>
      </p:cxnSp>
      <p:sp>
        <p:nvSpPr>
          <p:cNvPr id="207" name="Google Shape;207;p21"/>
          <p:cNvSpPr txBox="1"/>
          <p:nvPr/>
        </p:nvSpPr>
        <p:spPr>
          <a:xfrm>
            <a:off x="6703676" y="3304375"/>
            <a:ext cx="2533200" cy="108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chemeClr val="accent1"/>
                </a:solidFill>
                <a:highlight>
                  <a:srgbClr val="FFFFFF"/>
                </a:highlight>
              </a:rPr>
              <a:t>Mean squared </a:t>
            </a:r>
            <a:endParaRPr sz="1200">
              <a:solidFill>
                <a:schemeClr val="accent1"/>
              </a:solidFill>
              <a:highlight>
                <a:srgbClr val="FFFFFF"/>
              </a:highlight>
            </a:endParaRPr>
          </a:p>
          <a:p>
            <a:pPr indent="0" lvl="0" marL="0" marR="0" rtl="0" algn="l">
              <a:lnSpc>
                <a:spcPct val="100000"/>
              </a:lnSpc>
              <a:spcBef>
                <a:spcPts val="0"/>
              </a:spcBef>
              <a:spcAft>
                <a:spcPts val="0"/>
              </a:spcAft>
              <a:buNone/>
            </a:pPr>
            <a:r>
              <a:rPr lang="en-GB" sz="1200">
                <a:solidFill>
                  <a:schemeClr val="accent1"/>
                </a:solidFill>
                <a:highlight>
                  <a:srgbClr val="FFFFFF"/>
                </a:highlight>
              </a:rPr>
              <a:t>error (MSE) ≅ 0</a:t>
            </a:r>
            <a:endParaRPr sz="1200">
              <a:solidFill>
                <a:schemeClr val="accent1"/>
              </a:solidFill>
              <a:highlight>
                <a:srgbClr val="FFFFFF"/>
              </a:highlight>
            </a:endParaRPr>
          </a:p>
        </p:txBody>
      </p:sp>
      <p:sp>
        <p:nvSpPr>
          <p:cNvPr id="208" name="Google Shape;208;p21"/>
          <p:cNvSpPr txBox="1"/>
          <p:nvPr/>
        </p:nvSpPr>
        <p:spPr>
          <a:xfrm>
            <a:off x="6360825" y="4123200"/>
            <a:ext cx="176700" cy="1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sz="800">
                <a:solidFill>
                  <a:srgbClr val="FFFFFF"/>
                </a:solidFill>
                <a:latin typeface="Roboto"/>
                <a:ea typeface="Roboto"/>
                <a:cs typeface="Roboto"/>
                <a:sym typeface="Roboto"/>
              </a:rPr>
              <a:t>C</a:t>
            </a:r>
            <a:endParaRPr sz="800">
              <a:solidFill>
                <a:srgbClr val="FFFFFF"/>
              </a:solidFill>
              <a:latin typeface="Roboto"/>
              <a:ea typeface="Roboto"/>
              <a:cs typeface="Roboto"/>
              <a:sym typeface="Roboto"/>
            </a:endParaRPr>
          </a:p>
        </p:txBody>
      </p:sp>
      <p:sp>
        <p:nvSpPr>
          <p:cNvPr id="209" name="Google Shape;209;p21"/>
          <p:cNvSpPr txBox="1"/>
          <p:nvPr/>
        </p:nvSpPr>
        <p:spPr>
          <a:xfrm>
            <a:off x="6672950" y="2381750"/>
            <a:ext cx="2694000" cy="10890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GB" sz="1200">
                <a:solidFill>
                  <a:schemeClr val="accent1"/>
                </a:solidFill>
                <a:highlight>
                  <a:srgbClr val="FFFFFF"/>
                </a:highlight>
              </a:rPr>
              <a:t>Coefficient of </a:t>
            </a:r>
            <a:endParaRPr sz="1200">
              <a:solidFill>
                <a:schemeClr val="accent1"/>
              </a:solidFill>
              <a:highlight>
                <a:srgbClr val="FFFFFF"/>
              </a:highlight>
            </a:endParaRPr>
          </a:p>
          <a:p>
            <a:pPr indent="0" lvl="0" marL="0" rtl="0" algn="l">
              <a:lnSpc>
                <a:spcPct val="100000"/>
              </a:lnSpc>
              <a:spcBef>
                <a:spcPts val="0"/>
              </a:spcBef>
              <a:spcAft>
                <a:spcPts val="0"/>
              </a:spcAft>
              <a:buNone/>
            </a:pPr>
            <a:r>
              <a:rPr lang="en-GB" sz="1200">
                <a:solidFill>
                  <a:schemeClr val="accent1"/>
                </a:solidFill>
                <a:highlight>
                  <a:srgbClr val="FFFFFF"/>
                </a:highlight>
              </a:rPr>
              <a:t>determination (</a:t>
            </a:r>
            <a:r>
              <a:rPr lang="en-GB" sz="1200">
                <a:solidFill>
                  <a:schemeClr val="accent1"/>
                </a:solidFill>
                <a:highlight>
                  <a:srgbClr val="FFFFFF"/>
                </a:highlight>
              </a:rPr>
              <a:t>R²)  ≅ 1</a:t>
            </a:r>
            <a:endParaRPr b="1" sz="1200">
              <a:solidFill>
                <a:schemeClr val="accent1"/>
              </a:solidFill>
              <a:latin typeface="Roboto"/>
              <a:ea typeface="Roboto"/>
              <a:cs typeface="Roboto"/>
              <a:sym typeface="Roboto"/>
            </a:endParaRPr>
          </a:p>
        </p:txBody>
      </p:sp>
      <p:cxnSp>
        <p:nvCxnSpPr>
          <p:cNvPr id="210" name="Google Shape;210;p21"/>
          <p:cNvCxnSpPr/>
          <p:nvPr/>
        </p:nvCxnSpPr>
        <p:spPr>
          <a:xfrm>
            <a:off x="5019886" y="2926240"/>
            <a:ext cx="1527000" cy="0"/>
          </a:xfrm>
          <a:prstGeom prst="straightConnector1">
            <a:avLst/>
          </a:prstGeom>
          <a:noFill/>
          <a:ln cap="flat" cmpd="sng" w="9525">
            <a:solidFill>
              <a:srgbClr val="C2C2C2"/>
            </a:solidFill>
            <a:prstDash val="solid"/>
            <a:round/>
            <a:headEnd len="sm" w="sm" type="none"/>
            <a:tailEnd len="sm" w="sm" type="none"/>
          </a:ln>
        </p:spPr>
      </p:cxnSp>
      <p:sp>
        <p:nvSpPr>
          <p:cNvPr id="211" name="Google Shape;211;p21"/>
          <p:cNvSpPr txBox="1"/>
          <p:nvPr/>
        </p:nvSpPr>
        <p:spPr>
          <a:xfrm>
            <a:off x="729450" y="1853850"/>
            <a:ext cx="2763000" cy="11634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1600"/>
              </a:spcAft>
              <a:buNone/>
            </a:pPr>
            <a:r>
              <a:rPr i="1" lang="en-GB">
                <a:solidFill>
                  <a:schemeClr val="dk1"/>
                </a:solidFill>
                <a:latin typeface="Lato"/>
                <a:ea typeface="Lato"/>
                <a:cs typeface="Lato"/>
                <a:sym typeface="Lato"/>
              </a:rPr>
              <a:t>Attract more Airbnb hosts and help them decide whether to invest in a property.</a:t>
            </a:r>
            <a:endParaRPr i="1" sz="800">
              <a:solidFill>
                <a:schemeClr val="dk1"/>
              </a:solidFill>
              <a:latin typeface="Roboto"/>
              <a:ea typeface="Roboto"/>
              <a:cs typeface="Roboto"/>
              <a:sym typeface="Roboto"/>
            </a:endParaRPr>
          </a:p>
        </p:txBody>
      </p:sp>
      <p:sp>
        <p:nvSpPr>
          <p:cNvPr id="212" name="Google Shape;212;p21"/>
          <p:cNvSpPr/>
          <p:nvPr/>
        </p:nvSpPr>
        <p:spPr>
          <a:xfrm>
            <a:off x="6435126" y="2848243"/>
            <a:ext cx="176700" cy="156000"/>
          </a:xfrm>
          <a:prstGeom prst="ellipse">
            <a:avLst/>
          </a:prstGeom>
          <a:solidFill>
            <a:srgbClr val="FF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6428164" y="3770881"/>
            <a:ext cx="176700" cy="156000"/>
          </a:xfrm>
          <a:prstGeom prst="ellipse">
            <a:avLst/>
          </a:prstGeom>
          <a:solidFill>
            <a:srgbClr val="FF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txBox="1"/>
          <p:nvPr/>
        </p:nvSpPr>
        <p:spPr>
          <a:xfrm>
            <a:off x="6367763" y="2779388"/>
            <a:ext cx="311400" cy="2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sz="800">
                <a:solidFill>
                  <a:srgbClr val="FFFFFF"/>
                </a:solidFill>
                <a:highlight>
                  <a:srgbClr val="FF5A5F"/>
                </a:highlight>
                <a:latin typeface="Roboto"/>
                <a:ea typeface="Roboto"/>
                <a:cs typeface="Roboto"/>
                <a:sym typeface="Roboto"/>
              </a:rPr>
              <a:t>A</a:t>
            </a:r>
            <a:endParaRPr sz="800">
              <a:solidFill>
                <a:srgbClr val="FFFFFF"/>
              </a:solidFill>
              <a:highlight>
                <a:srgbClr val="FF5A5F"/>
              </a:highlight>
              <a:latin typeface="Roboto"/>
              <a:ea typeface="Roboto"/>
              <a:cs typeface="Roboto"/>
              <a:sym typeface="Roboto"/>
            </a:endParaRPr>
          </a:p>
        </p:txBody>
      </p:sp>
      <p:sp>
        <p:nvSpPr>
          <p:cNvPr id="215" name="Google Shape;215;p21"/>
          <p:cNvSpPr txBox="1"/>
          <p:nvPr/>
        </p:nvSpPr>
        <p:spPr>
          <a:xfrm>
            <a:off x="6360813" y="3702025"/>
            <a:ext cx="311400" cy="2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sz="800">
                <a:solidFill>
                  <a:srgbClr val="FFFFFF"/>
                </a:solidFill>
                <a:highlight>
                  <a:srgbClr val="FF5A5F"/>
                </a:highlight>
                <a:latin typeface="Roboto"/>
                <a:ea typeface="Roboto"/>
                <a:cs typeface="Roboto"/>
                <a:sym typeface="Roboto"/>
              </a:rPr>
              <a:t>B</a:t>
            </a:r>
            <a:endParaRPr sz="800">
              <a:solidFill>
                <a:srgbClr val="FFFFFF"/>
              </a:solidFill>
              <a:highlight>
                <a:srgbClr val="FF5A5F"/>
              </a:highlight>
              <a:latin typeface="Roboto"/>
              <a:ea typeface="Roboto"/>
              <a:cs typeface="Roboto"/>
              <a:sym typeface="Roboto"/>
            </a:endParaRPr>
          </a:p>
        </p:txBody>
      </p:sp>
      <p:pic>
        <p:nvPicPr>
          <p:cNvPr id="216" name="Google Shape;216;p21"/>
          <p:cNvPicPr preferRelativeResize="0"/>
          <p:nvPr/>
        </p:nvPicPr>
        <p:blipFill rotWithShape="1">
          <a:blip r:embed="rId3">
            <a:alphaModFix/>
          </a:blip>
          <a:srcRect b="20369" l="8706" r="6926" t="9465"/>
          <a:stretch/>
        </p:blipFill>
        <p:spPr>
          <a:xfrm>
            <a:off x="3823125" y="2381750"/>
            <a:ext cx="2195900" cy="19369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Data Science Life Cycle</a:t>
            </a:r>
            <a:endParaRPr sz="800"/>
          </a:p>
        </p:txBody>
      </p:sp>
      <p:sp>
        <p:nvSpPr>
          <p:cNvPr id="222" name="Google Shape;222;p22"/>
          <p:cNvSpPr txBox="1"/>
          <p:nvPr>
            <p:ph type="title"/>
          </p:nvPr>
        </p:nvSpPr>
        <p:spPr>
          <a:xfrm>
            <a:off x="727337" y="2202550"/>
            <a:ext cx="2214900" cy="861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GB" sz="2200">
                <a:solidFill>
                  <a:srgbClr val="000000"/>
                </a:solidFill>
              </a:rPr>
              <a:t>1 </a:t>
            </a:r>
            <a:r>
              <a:rPr lang="en-GB" sz="2200">
                <a:solidFill>
                  <a:srgbClr val="000000"/>
                </a:solidFill>
              </a:rPr>
              <a:t>Data Collection</a:t>
            </a:r>
            <a:endParaRPr sz="2200">
              <a:solidFill>
                <a:srgbClr val="000000"/>
              </a:solidFill>
            </a:endParaRPr>
          </a:p>
        </p:txBody>
      </p:sp>
      <p:sp>
        <p:nvSpPr>
          <p:cNvPr id="223" name="Google Shape;223;p22"/>
          <p:cNvSpPr txBox="1"/>
          <p:nvPr>
            <p:ph type="title"/>
          </p:nvPr>
        </p:nvSpPr>
        <p:spPr>
          <a:xfrm>
            <a:off x="2154700" y="3609000"/>
            <a:ext cx="2214900" cy="861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GB" sz="2200">
                <a:solidFill>
                  <a:srgbClr val="EFEFEF"/>
                </a:solidFill>
              </a:rPr>
              <a:t>2 Data Preprocessing</a:t>
            </a:r>
            <a:endParaRPr sz="2200">
              <a:solidFill>
                <a:srgbClr val="EFEFEF"/>
              </a:solidFill>
            </a:endParaRPr>
          </a:p>
        </p:txBody>
      </p:sp>
      <p:sp>
        <p:nvSpPr>
          <p:cNvPr id="224" name="Google Shape;224;p22"/>
          <p:cNvSpPr txBox="1"/>
          <p:nvPr>
            <p:ph type="title"/>
          </p:nvPr>
        </p:nvSpPr>
        <p:spPr>
          <a:xfrm>
            <a:off x="3605700" y="2202550"/>
            <a:ext cx="2670600" cy="861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GB" sz="2200">
                <a:solidFill>
                  <a:srgbClr val="EFEFEF"/>
                </a:solidFill>
              </a:rPr>
              <a:t>3 Data  Visualization</a:t>
            </a:r>
            <a:endParaRPr sz="2200">
              <a:solidFill>
                <a:srgbClr val="EFEFEF"/>
              </a:solidFill>
            </a:endParaRPr>
          </a:p>
        </p:txBody>
      </p:sp>
      <p:sp>
        <p:nvSpPr>
          <p:cNvPr id="225" name="Google Shape;225;p22"/>
          <p:cNvSpPr txBox="1"/>
          <p:nvPr>
            <p:ph type="title"/>
          </p:nvPr>
        </p:nvSpPr>
        <p:spPr>
          <a:xfrm>
            <a:off x="5100275" y="3609000"/>
            <a:ext cx="2282400" cy="861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GB" sz="2200">
                <a:solidFill>
                  <a:srgbClr val="EFEFEF"/>
                </a:solidFill>
              </a:rPr>
              <a:t>4 Model Building</a:t>
            </a:r>
            <a:endParaRPr sz="2200">
              <a:solidFill>
                <a:srgbClr val="EFEFEF"/>
              </a:solidFill>
            </a:endParaRPr>
          </a:p>
        </p:txBody>
      </p:sp>
      <p:sp>
        <p:nvSpPr>
          <p:cNvPr id="226" name="Google Shape;226;p22"/>
          <p:cNvSpPr txBox="1"/>
          <p:nvPr/>
        </p:nvSpPr>
        <p:spPr>
          <a:xfrm>
            <a:off x="291905" y="3462425"/>
            <a:ext cx="12915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Clr>
                <a:srgbClr val="000000"/>
              </a:buClr>
              <a:buSzPts val="1100"/>
              <a:buFont typeface="Arial"/>
              <a:buNone/>
            </a:pPr>
            <a:r>
              <a:rPr b="1" lang="en-GB" sz="1200">
                <a:latin typeface="Lato"/>
                <a:ea typeface="Lato"/>
                <a:cs typeface="Lato"/>
                <a:sym typeface="Lato"/>
              </a:rPr>
              <a:t>Exploratory Data Analysis</a:t>
            </a:r>
            <a:endParaRPr b="1" sz="1200">
              <a:latin typeface="Lato"/>
              <a:ea typeface="Lato"/>
              <a:cs typeface="Lato"/>
              <a:sym typeface="Lato"/>
            </a:endParaRPr>
          </a:p>
        </p:txBody>
      </p:sp>
      <p:sp>
        <p:nvSpPr>
          <p:cNvPr id="227" name="Google Shape;227;p22"/>
          <p:cNvSpPr txBox="1"/>
          <p:nvPr>
            <p:ph type="title"/>
          </p:nvPr>
        </p:nvSpPr>
        <p:spPr>
          <a:xfrm>
            <a:off x="6585599" y="2202550"/>
            <a:ext cx="2214900" cy="861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GB" sz="2200">
                <a:solidFill>
                  <a:srgbClr val="EFEFEF"/>
                </a:solidFill>
              </a:rPr>
              <a:t>5 Model Evaluation</a:t>
            </a:r>
            <a:endParaRPr sz="2200">
              <a:solidFill>
                <a:srgbClr val="EFEFEF"/>
              </a:solidFill>
            </a:endParaRPr>
          </a:p>
        </p:txBody>
      </p:sp>
      <p:pic>
        <p:nvPicPr>
          <p:cNvPr descr="shutterstock_429987889_edited.jpg" id="228" name="Google Shape;228;p22"/>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229" name="Google Shape;229;p22"/>
          <p:cNvGrpSpPr/>
          <p:nvPr/>
        </p:nvGrpSpPr>
        <p:grpSpPr>
          <a:xfrm>
            <a:off x="845575" y="3060165"/>
            <a:ext cx="92400" cy="411825"/>
            <a:chOff x="845575" y="2563700"/>
            <a:chExt cx="92400" cy="411825"/>
          </a:xfrm>
        </p:grpSpPr>
        <p:cxnSp>
          <p:nvCxnSpPr>
            <p:cNvPr id="230" name="Google Shape;230;p2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31" name="Google Shape;231;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3"/>
          <p:cNvSpPr txBox="1"/>
          <p:nvPr>
            <p:ph type="title"/>
          </p:nvPr>
        </p:nvSpPr>
        <p:spPr>
          <a:xfrm>
            <a:off x="730000" y="1318650"/>
            <a:ext cx="52146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Collection</a:t>
            </a:r>
            <a:endParaRPr/>
          </a:p>
          <a:p>
            <a:pPr indent="0" lvl="0" marL="0" rtl="0" algn="l">
              <a:spcBef>
                <a:spcPts val="0"/>
              </a:spcBef>
              <a:spcAft>
                <a:spcPts val="0"/>
              </a:spcAft>
              <a:buNone/>
            </a:pPr>
            <a:r>
              <a:rPr b="0" lang="en-GB" sz="2000"/>
              <a:t>1.0 </a:t>
            </a:r>
            <a:r>
              <a:rPr b="0" lang="en-GB" sz="2000"/>
              <a:t>Merging Data</a:t>
            </a:r>
            <a:endParaRPr b="0" sz="2000"/>
          </a:p>
        </p:txBody>
      </p:sp>
      <p:sp>
        <p:nvSpPr>
          <p:cNvPr id="237" name="Google Shape;237;p23"/>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38" name="Google Shape;238;p23"/>
          <p:cNvSpPr/>
          <p:nvPr/>
        </p:nvSpPr>
        <p:spPr>
          <a:xfrm>
            <a:off x="743050" y="2211700"/>
            <a:ext cx="7754100" cy="21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a:off x="743050" y="2571750"/>
            <a:ext cx="1416300" cy="1756800"/>
          </a:xfrm>
          <a:prstGeom prst="can">
            <a:avLst>
              <a:gd fmla="val 25000" name="adj"/>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Lato"/>
                <a:ea typeface="Lato"/>
                <a:cs typeface="Lato"/>
                <a:sym typeface="Lato"/>
              </a:rPr>
              <a:t>Original Data</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49k records</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Limited features</a:t>
            </a:r>
            <a:endParaRPr>
              <a:solidFill>
                <a:schemeClr val="lt1"/>
              </a:solidFill>
              <a:latin typeface="Lato"/>
              <a:ea typeface="Lato"/>
              <a:cs typeface="Lato"/>
              <a:sym typeface="Lato"/>
            </a:endParaRPr>
          </a:p>
        </p:txBody>
      </p:sp>
      <p:sp>
        <p:nvSpPr>
          <p:cNvPr id="240" name="Google Shape;240;p23"/>
          <p:cNvSpPr/>
          <p:nvPr/>
        </p:nvSpPr>
        <p:spPr>
          <a:xfrm>
            <a:off x="3851000" y="2571750"/>
            <a:ext cx="1416300" cy="1756800"/>
          </a:xfrm>
          <a:prstGeom prst="can">
            <a:avLst>
              <a:gd fmla="val 25000" name="adj"/>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Lato"/>
                <a:ea typeface="Lato"/>
                <a:cs typeface="Lato"/>
                <a:sym typeface="Lato"/>
              </a:rPr>
              <a:t>Additional</a:t>
            </a:r>
            <a:r>
              <a:rPr lang="en-GB">
                <a:solidFill>
                  <a:schemeClr val="lt1"/>
                </a:solidFill>
                <a:latin typeface="Lato"/>
                <a:ea typeface="Lato"/>
                <a:cs typeface="Lato"/>
                <a:sym typeface="Lato"/>
              </a:rPr>
              <a:t> Data</a:t>
            </a:r>
            <a:endParaRPr>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lang="en-GB">
                <a:solidFill>
                  <a:schemeClr val="lt1"/>
                </a:solidFill>
                <a:latin typeface="Lato"/>
                <a:ea typeface="Lato"/>
                <a:cs typeface="Lato"/>
                <a:sym typeface="Lato"/>
              </a:rPr>
              <a:t>42k records</a:t>
            </a:r>
            <a:endParaRPr>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lang="en-GB">
                <a:solidFill>
                  <a:schemeClr val="lt1"/>
                </a:solidFill>
                <a:latin typeface="Lato"/>
                <a:ea typeface="Lato"/>
                <a:cs typeface="Lato"/>
                <a:sym typeface="Lato"/>
              </a:rPr>
              <a:t>+ new features</a:t>
            </a:r>
            <a:endParaRPr>
              <a:solidFill>
                <a:schemeClr val="lt1"/>
              </a:solidFill>
              <a:latin typeface="Lato"/>
              <a:ea typeface="Lato"/>
              <a:cs typeface="Lato"/>
              <a:sym typeface="Lato"/>
            </a:endParaRPr>
          </a:p>
        </p:txBody>
      </p:sp>
      <p:sp>
        <p:nvSpPr>
          <p:cNvPr id="241" name="Google Shape;241;p23"/>
          <p:cNvSpPr/>
          <p:nvPr/>
        </p:nvSpPr>
        <p:spPr>
          <a:xfrm>
            <a:off x="6958950" y="2571750"/>
            <a:ext cx="1416300" cy="1756800"/>
          </a:xfrm>
          <a:prstGeom prst="can">
            <a:avLst>
              <a:gd fmla="val 25000" name="adj"/>
            </a:avLst>
          </a:prstGeom>
          <a:solidFill>
            <a:srgbClr val="FF5A5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Lato"/>
                <a:ea typeface="Lato"/>
                <a:cs typeface="Lato"/>
                <a:sym typeface="Lato"/>
              </a:rPr>
              <a:t>Merged</a:t>
            </a:r>
            <a:r>
              <a:rPr lang="en-GB">
                <a:solidFill>
                  <a:schemeClr val="lt1"/>
                </a:solidFill>
                <a:latin typeface="Lato"/>
                <a:ea typeface="Lato"/>
                <a:cs typeface="Lato"/>
                <a:sym typeface="Lato"/>
              </a:rPr>
              <a:t> Data</a:t>
            </a:r>
            <a:endParaRPr>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lang="en-GB">
                <a:solidFill>
                  <a:schemeClr val="lt1"/>
                </a:solidFill>
                <a:latin typeface="Lato"/>
                <a:ea typeface="Lato"/>
                <a:cs typeface="Lato"/>
                <a:sym typeface="Lato"/>
              </a:rPr>
              <a:t>16k records</a:t>
            </a:r>
            <a:endParaRPr>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lang="en-GB">
                <a:solidFill>
                  <a:schemeClr val="lt1"/>
                </a:solidFill>
                <a:latin typeface="Lato"/>
                <a:ea typeface="Lato"/>
                <a:cs typeface="Lato"/>
                <a:sym typeface="Lato"/>
              </a:rPr>
              <a:t>8 features</a:t>
            </a:r>
            <a:endParaRPr>
              <a:solidFill>
                <a:schemeClr val="lt1"/>
              </a:solidFill>
              <a:latin typeface="Lato"/>
              <a:ea typeface="Lato"/>
              <a:cs typeface="Lato"/>
              <a:sym typeface="Lato"/>
            </a:endParaRPr>
          </a:p>
        </p:txBody>
      </p:sp>
      <p:sp>
        <p:nvSpPr>
          <p:cNvPr id="242" name="Google Shape;242;p23"/>
          <p:cNvSpPr/>
          <p:nvPr/>
        </p:nvSpPr>
        <p:spPr>
          <a:xfrm>
            <a:off x="2455125" y="2900100"/>
            <a:ext cx="1100100" cy="1100100"/>
          </a:xfrm>
          <a:prstGeom prst="mathPlus">
            <a:avLst>
              <a:gd fmla="val 23520" name="adj1"/>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5480650" y="3185100"/>
            <a:ext cx="1287600" cy="6438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Data Science Life Cycle</a:t>
            </a:r>
            <a:endParaRPr sz="800"/>
          </a:p>
        </p:txBody>
      </p:sp>
      <p:sp>
        <p:nvSpPr>
          <p:cNvPr id="249" name="Google Shape;249;p24"/>
          <p:cNvSpPr txBox="1"/>
          <p:nvPr>
            <p:ph type="title"/>
          </p:nvPr>
        </p:nvSpPr>
        <p:spPr>
          <a:xfrm>
            <a:off x="727337" y="2202550"/>
            <a:ext cx="2214900" cy="861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GB" sz="2200">
                <a:solidFill>
                  <a:srgbClr val="EFEFEF"/>
                </a:solidFill>
              </a:rPr>
              <a:t>1 Data Collection</a:t>
            </a:r>
            <a:endParaRPr sz="2200">
              <a:solidFill>
                <a:srgbClr val="EFEFEF"/>
              </a:solidFill>
            </a:endParaRPr>
          </a:p>
        </p:txBody>
      </p:sp>
      <p:sp>
        <p:nvSpPr>
          <p:cNvPr id="250" name="Google Shape;250;p24"/>
          <p:cNvSpPr txBox="1"/>
          <p:nvPr>
            <p:ph type="title"/>
          </p:nvPr>
        </p:nvSpPr>
        <p:spPr>
          <a:xfrm>
            <a:off x="2154700" y="3609000"/>
            <a:ext cx="2214900" cy="861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GB" sz="2200">
                <a:solidFill>
                  <a:srgbClr val="000000"/>
                </a:solidFill>
              </a:rPr>
              <a:t>2 Data Preprocessing</a:t>
            </a:r>
            <a:endParaRPr sz="2200">
              <a:solidFill>
                <a:srgbClr val="000000"/>
              </a:solidFill>
            </a:endParaRPr>
          </a:p>
        </p:txBody>
      </p:sp>
      <p:sp>
        <p:nvSpPr>
          <p:cNvPr id="251" name="Google Shape;251;p24"/>
          <p:cNvSpPr txBox="1"/>
          <p:nvPr>
            <p:ph type="title"/>
          </p:nvPr>
        </p:nvSpPr>
        <p:spPr>
          <a:xfrm>
            <a:off x="3605700" y="2202550"/>
            <a:ext cx="2670600" cy="861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GB" sz="2200">
                <a:solidFill>
                  <a:srgbClr val="EFEFEF"/>
                </a:solidFill>
              </a:rPr>
              <a:t>3 Data  Visualization</a:t>
            </a:r>
            <a:endParaRPr sz="2200">
              <a:solidFill>
                <a:srgbClr val="B7B7B7"/>
              </a:solidFill>
            </a:endParaRPr>
          </a:p>
        </p:txBody>
      </p:sp>
      <p:sp>
        <p:nvSpPr>
          <p:cNvPr id="252" name="Google Shape;252;p24"/>
          <p:cNvSpPr txBox="1"/>
          <p:nvPr>
            <p:ph type="title"/>
          </p:nvPr>
        </p:nvSpPr>
        <p:spPr>
          <a:xfrm>
            <a:off x="5100275" y="3609000"/>
            <a:ext cx="2282400" cy="861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GB" sz="2200">
                <a:solidFill>
                  <a:srgbClr val="EFEFEF"/>
                </a:solidFill>
              </a:rPr>
              <a:t>4 Model Building</a:t>
            </a:r>
            <a:endParaRPr sz="2200">
              <a:solidFill>
                <a:srgbClr val="EFEFEF"/>
              </a:solidFill>
            </a:endParaRPr>
          </a:p>
        </p:txBody>
      </p:sp>
      <p:sp>
        <p:nvSpPr>
          <p:cNvPr id="253" name="Google Shape;253;p24"/>
          <p:cNvSpPr txBox="1"/>
          <p:nvPr>
            <p:ph type="title"/>
          </p:nvPr>
        </p:nvSpPr>
        <p:spPr>
          <a:xfrm>
            <a:off x="6585599" y="2202550"/>
            <a:ext cx="2214900" cy="861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GB" sz="2200">
                <a:solidFill>
                  <a:srgbClr val="EFEFEF"/>
                </a:solidFill>
              </a:rPr>
              <a:t>5 Model Evaluation</a:t>
            </a:r>
            <a:endParaRPr sz="2200">
              <a:solidFill>
                <a:srgbClr val="B7B7B7"/>
              </a:solidFill>
            </a:endParaRPr>
          </a:p>
        </p:txBody>
      </p:sp>
      <p:pic>
        <p:nvPicPr>
          <p:cNvPr descr="shutterstock_429987889_edited.jpg" id="254" name="Google Shape;254;p24"/>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255" name="Google Shape;255;p24"/>
          <p:cNvGrpSpPr/>
          <p:nvPr/>
        </p:nvGrpSpPr>
        <p:grpSpPr>
          <a:xfrm rot="10800000">
            <a:off x="2296375" y="3339567"/>
            <a:ext cx="92400" cy="411825"/>
            <a:chOff x="2070100" y="2563700"/>
            <a:chExt cx="92400" cy="411825"/>
          </a:xfrm>
        </p:grpSpPr>
        <p:cxnSp>
          <p:nvCxnSpPr>
            <p:cNvPr id="256" name="Google Shape;256;p24"/>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57" name="Google Shape;257;p2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24"/>
          <p:cNvSpPr txBox="1"/>
          <p:nvPr/>
        </p:nvSpPr>
        <p:spPr>
          <a:xfrm>
            <a:off x="1489650" y="2957350"/>
            <a:ext cx="17241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200">
                <a:latin typeface="Lato"/>
                <a:ea typeface="Lato"/>
                <a:cs typeface="Lato"/>
                <a:sym typeface="Lato"/>
              </a:rPr>
              <a:t>Feature Engineering</a:t>
            </a:r>
            <a:endParaRPr b="1" sz="12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5"/>
          <p:cNvSpPr txBox="1"/>
          <p:nvPr>
            <p:ph type="title"/>
          </p:nvPr>
        </p:nvSpPr>
        <p:spPr>
          <a:xfrm>
            <a:off x="730000" y="1318650"/>
            <a:ext cx="52146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a:t>
            </a:r>
            <a:endParaRPr/>
          </a:p>
          <a:p>
            <a:pPr indent="0" lvl="0" marL="0" rtl="0" algn="l">
              <a:spcBef>
                <a:spcPts val="0"/>
              </a:spcBef>
              <a:spcAft>
                <a:spcPts val="0"/>
              </a:spcAft>
              <a:buNone/>
            </a:pPr>
            <a:r>
              <a:rPr b="0" lang="en-GB" sz="2000"/>
              <a:t>2.0 </a:t>
            </a:r>
            <a:r>
              <a:rPr b="0" lang="en-GB" sz="2000"/>
              <a:t>Keep only Valid Data</a:t>
            </a:r>
            <a:endParaRPr b="0" sz="2000"/>
          </a:p>
        </p:txBody>
      </p:sp>
      <p:sp>
        <p:nvSpPr>
          <p:cNvPr id="264" name="Google Shape;264;p25"/>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65" name="Google Shape;265;p25"/>
          <p:cNvSpPr/>
          <p:nvPr/>
        </p:nvSpPr>
        <p:spPr>
          <a:xfrm>
            <a:off x="743050" y="2211700"/>
            <a:ext cx="7754100" cy="21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5"/>
          <p:cNvSpPr/>
          <p:nvPr/>
        </p:nvSpPr>
        <p:spPr>
          <a:xfrm>
            <a:off x="743050" y="2571750"/>
            <a:ext cx="1416300" cy="1756800"/>
          </a:xfrm>
          <a:prstGeom prst="can">
            <a:avLst>
              <a:gd fmla="val 25000" name="adj"/>
            </a:avLst>
          </a:prstGeom>
          <a:solidFill>
            <a:srgbClr val="FF5A5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Lato"/>
                <a:ea typeface="Lato"/>
                <a:cs typeface="Lato"/>
                <a:sym typeface="Lato"/>
              </a:rPr>
              <a:t>Merged</a:t>
            </a:r>
            <a:r>
              <a:rPr lang="en-GB">
                <a:solidFill>
                  <a:schemeClr val="lt1"/>
                </a:solidFill>
                <a:latin typeface="Lato"/>
                <a:ea typeface="Lato"/>
                <a:cs typeface="Lato"/>
                <a:sym typeface="Lato"/>
              </a:rPr>
              <a:t> Data</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16k records</a:t>
            </a:r>
            <a:endParaRPr>
              <a:solidFill>
                <a:schemeClr val="lt1"/>
              </a:solidFill>
              <a:latin typeface="Lato"/>
              <a:ea typeface="Lato"/>
              <a:cs typeface="Lato"/>
              <a:sym typeface="Lato"/>
            </a:endParaRPr>
          </a:p>
        </p:txBody>
      </p:sp>
      <p:sp>
        <p:nvSpPr>
          <p:cNvPr id="267" name="Google Shape;267;p25"/>
          <p:cNvSpPr/>
          <p:nvPr/>
        </p:nvSpPr>
        <p:spPr>
          <a:xfrm>
            <a:off x="3851000" y="2571750"/>
            <a:ext cx="1416300" cy="1756800"/>
          </a:xfrm>
          <a:prstGeom prst="can">
            <a:avLst>
              <a:gd fmla="val 25000"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Lato"/>
                <a:ea typeface="Lato"/>
                <a:cs typeface="Lato"/>
                <a:sym typeface="Lato"/>
              </a:rPr>
              <a:t>InValid</a:t>
            </a:r>
            <a:r>
              <a:rPr lang="en-GB">
                <a:solidFill>
                  <a:schemeClr val="lt1"/>
                </a:solidFill>
                <a:latin typeface="Lato"/>
                <a:ea typeface="Lato"/>
                <a:cs typeface="Lato"/>
                <a:sym typeface="Lato"/>
              </a:rPr>
              <a:t> Data</a:t>
            </a:r>
            <a:endParaRPr>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lang="en-GB">
                <a:solidFill>
                  <a:schemeClr val="lt1"/>
                </a:solidFill>
                <a:latin typeface="Lato"/>
                <a:ea typeface="Lato"/>
                <a:cs typeface="Lato"/>
                <a:sym typeface="Lato"/>
              </a:rPr>
              <a:t>8k records</a:t>
            </a:r>
            <a:endParaRPr>
              <a:solidFill>
                <a:schemeClr val="lt1"/>
              </a:solidFill>
              <a:latin typeface="Lato"/>
              <a:ea typeface="Lato"/>
              <a:cs typeface="Lato"/>
              <a:sym typeface="Lato"/>
            </a:endParaRPr>
          </a:p>
          <a:p>
            <a:pPr indent="0" lvl="0" marL="0" marR="0" rtl="0" algn="l">
              <a:lnSpc>
                <a:spcPct val="100000"/>
              </a:lnSpc>
              <a:spcBef>
                <a:spcPts val="0"/>
              </a:spcBef>
              <a:spcAft>
                <a:spcPts val="0"/>
              </a:spcAft>
              <a:buNone/>
            </a:pPr>
            <a:r>
              <a:t/>
            </a:r>
            <a:endParaRPr>
              <a:solidFill>
                <a:schemeClr val="lt1"/>
              </a:solidFill>
              <a:latin typeface="Lato"/>
              <a:ea typeface="Lato"/>
              <a:cs typeface="Lato"/>
              <a:sym typeface="Lato"/>
            </a:endParaRPr>
          </a:p>
        </p:txBody>
      </p:sp>
      <p:sp>
        <p:nvSpPr>
          <p:cNvPr id="268" name="Google Shape;268;p25"/>
          <p:cNvSpPr/>
          <p:nvPr/>
        </p:nvSpPr>
        <p:spPr>
          <a:xfrm>
            <a:off x="6958950" y="2571750"/>
            <a:ext cx="1416300" cy="1756800"/>
          </a:xfrm>
          <a:prstGeom prst="can">
            <a:avLst>
              <a:gd fmla="val 25000"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latin typeface="Lato"/>
                <a:ea typeface="Lato"/>
                <a:cs typeface="Lato"/>
                <a:sym typeface="Lato"/>
              </a:rPr>
              <a:t>Valid</a:t>
            </a:r>
            <a:r>
              <a:rPr lang="en-GB">
                <a:solidFill>
                  <a:schemeClr val="lt1"/>
                </a:solidFill>
                <a:latin typeface="Lato"/>
                <a:ea typeface="Lato"/>
                <a:cs typeface="Lato"/>
                <a:sym typeface="Lato"/>
              </a:rPr>
              <a:t> Data</a:t>
            </a:r>
            <a:endParaRPr>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lang="en-GB">
                <a:solidFill>
                  <a:schemeClr val="lt1"/>
                </a:solidFill>
                <a:latin typeface="Lato"/>
                <a:ea typeface="Lato"/>
                <a:cs typeface="Lato"/>
                <a:sym typeface="Lato"/>
              </a:rPr>
              <a:t>8k records</a:t>
            </a:r>
            <a:endParaRPr>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lang="en-GB">
                <a:solidFill>
                  <a:schemeClr val="lt1"/>
                </a:solidFill>
                <a:latin typeface="Lato"/>
                <a:ea typeface="Lato"/>
                <a:cs typeface="Lato"/>
                <a:sym typeface="Lato"/>
              </a:rPr>
              <a:t>8 features</a:t>
            </a:r>
            <a:endParaRPr>
              <a:solidFill>
                <a:schemeClr val="lt1"/>
              </a:solidFill>
              <a:latin typeface="Lato"/>
              <a:ea typeface="Lato"/>
              <a:cs typeface="Lato"/>
              <a:sym typeface="Lato"/>
            </a:endParaRPr>
          </a:p>
        </p:txBody>
      </p:sp>
      <p:sp>
        <p:nvSpPr>
          <p:cNvPr id="269" name="Google Shape;269;p25"/>
          <p:cNvSpPr/>
          <p:nvPr/>
        </p:nvSpPr>
        <p:spPr>
          <a:xfrm>
            <a:off x="5480650" y="3185100"/>
            <a:ext cx="1287600" cy="6438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5"/>
          <p:cNvSpPr txBox="1"/>
          <p:nvPr/>
        </p:nvSpPr>
        <p:spPr>
          <a:xfrm>
            <a:off x="5247250" y="1380400"/>
            <a:ext cx="175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x Z</a:t>
            </a:r>
            <a:r>
              <a:rPr lang="en-GB">
                <a:latin typeface="Lato"/>
                <a:ea typeface="Lato"/>
                <a:cs typeface="Lato"/>
                <a:sym typeface="Lato"/>
              </a:rPr>
              <a:t>ero Price</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x Zero Availability</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x</a:t>
            </a:r>
            <a:r>
              <a:rPr lang="en-GB">
                <a:latin typeface="Lato"/>
                <a:ea typeface="Lato"/>
                <a:cs typeface="Lato"/>
                <a:sym typeface="Lato"/>
              </a:rPr>
              <a:t> Extreme Values</a:t>
            </a:r>
            <a:endParaRPr>
              <a:latin typeface="Lato"/>
              <a:ea typeface="Lato"/>
              <a:cs typeface="Lato"/>
              <a:sym typeface="Lato"/>
            </a:endParaRPr>
          </a:p>
        </p:txBody>
      </p:sp>
      <p:sp>
        <p:nvSpPr>
          <p:cNvPr id="271" name="Google Shape;271;p25"/>
          <p:cNvSpPr/>
          <p:nvPr/>
        </p:nvSpPr>
        <p:spPr>
          <a:xfrm>
            <a:off x="2455125" y="2900100"/>
            <a:ext cx="1100100" cy="1100100"/>
          </a:xfrm>
          <a:prstGeom prst="mathMinus">
            <a:avLst>
              <a:gd fmla="val 23520" name="adj1"/>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6"/>
          <p:cNvSpPr txBox="1"/>
          <p:nvPr>
            <p:ph type="title"/>
          </p:nvPr>
        </p:nvSpPr>
        <p:spPr>
          <a:xfrm>
            <a:off x="730000" y="1318650"/>
            <a:ext cx="3819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Cleaning</a:t>
            </a:r>
            <a:endParaRPr/>
          </a:p>
          <a:p>
            <a:pPr indent="0" lvl="0" marL="0" rtl="0" algn="l">
              <a:spcBef>
                <a:spcPts val="0"/>
              </a:spcBef>
              <a:spcAft>
                <a:spcPts val="0"/>
              </a:spcAft>
              <a:buNone/>
            </a:pPr>
            <a:r>
              <a:rPr b="0" lang="en-GB" sz="2000"/>
              <a:t>2.1</a:t>
            </a:r>
            <a:r>
              <a:rPr b="0" lang="en-GB" sz="2000"/>
              <a:t> Extreme Values</a:t>
            </a:r>
            <a:endParaRPr b="0" sz="2000"/>
          </a:p>
        </p:txBody>
      </p:sp>
      <p:sp>
        <p:nvSpPr>
          <p:cNvPr id="277" name="Google Shape;277;p26"/>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78" name="Google Shape;278;p26"/>
          <p:cNvSpPr/>
          <p:nvPr/>
        </p:nvSpPr>
        <p:spPr>
          <a:xfrm>
            <a:off x="743050" y="2211700"/>
            <a:ext cx="7754100" cy="21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26"/>
          <p:cNvPicPr preferRelativeResize="0"/>
          <p:nvPr/>
        </p:nvPicPr>
        <p:blipFill>
          <a:blip r:embed="rId3">
            <a:alphaModFix/>
          </a:blip>
          <a:stretch>
            <a:fillRect/>
          </a:stretch>
        </p:blipFill>
        <p:spPr>
          <a:xfrm>
            <a:off x="589900" y="2294275"/>
            <a:ext cx="3960006" cy="2553425"/>
          </a:xfrm>
          <a:prstGeom prst="rect">
            <a:avLst/>
          </a:prstGeom>
          <a:noFill/>
          <a:ln>
            <a:noFill/>
          </a:ln>
        </p:spPr>
      </p:pic>
      <p:pic>
        <p:nvPicPr>
          <p:cNvPr id="280" name="Google Shape;280;p26"/>
          <p:cNvPicPr preferRelativeResize="0"/>
          <p:nvPr/>
        </p:nvPicPr>
        <p:blipFill>
          <a:blip r:embed="rId4">
            <a:alphaModFix/>
          </a:blip>
          <a:stretch>
            <a:fillRect/>
          </a:stretch>
        </p:blipFill>
        <p:spPr>
          <a:xfrm>
            <a:off x="4446369" y="2294277"/>
            <a:ext cx="4596306" cy="2314641"/>
          </a:xfrm>
          <a:prstGeom prst="rect">
            <a:avLst/>
          </a:prstGeom>
          <a:noFill/>
          <a:ln>
            <a:noFill/>
          </a:ln>
        </p:spPr>
      </p:pic>
      <p:sp>
        <p:nvSpPr>
          <p:cNvPr id="281" name="Google Shape;281;p26"/>
          <p:cNvSpPr/>
          <p:nvPr/>
        </p:nvSpPr>
        <p:spPr>
          <a:xfrm>
            <a:off x="1563575" y="4608925"/>
            <a:ext cx="1696500" cy="196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txBox="1"/>
          <p:nvPr/>
        </p:nvSpPr>
        <p:spPr>
          <a:xfrm>
            <a:off x="4549900" y="4501950"/>
            <a:ext cx="444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Cleaned Distribution by Price Comparison</a:t>
            </a:r>
            <a:endParaRPr sz="1200">
              <a:latin typeface="Lato"/>
              <a:ea typeface="Lato"/>
              <a:cs typeface="Lato"/>
              <a:sym typeface="Lato"/>
            </a:endParaRPr>
          </a:p>
        </p:txBody>
      </p:sp>
      <p:sp>
        <p:nvSpPr>
          <p:cNvPr id="283" name="Google Shape;283;p26"/>
          <p:cNvSpPr txBox="1"/>
          <p:nvPr/>
        </p:nvSpPr>
        <p:spPr>
          <a:xfrm rot="-5400000">
            <a:off x="241600" y="3414000"/>
            <a:ext cx="631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accent1"/>
                </a:solidFill>
                <a:latin typeface="Raleway"/>
                <a:ea typeface="Raleway"/>
                <a:cs typeface="Raleway"/>
                <a:sym typeface="Raleway"/>
              </a:rPr>
              <a:t>count</a:t>
            </a:r>
            <a:endParaRPr sz="800">
              <a:solidFill>
                <a:schemeClr val="accent1"/>
              </a:solidFill>
              <a:latin typeface="Raleway"/>
              <a:ea typeface="Raleway"/>
              <a:cs typeface="Raleway"/>
              <a:sym typeface="Raleway"/>
            </a:endParaRPr>
          </a:p>
        </p:txBody>
      </p:sp>
      <p:sp>
        <p:nvSpPr>
          <p:cNvPr id="284" name="Google Shape;284;p26"/>
          <p:cNvSpPr txBox="1"/>
          <p:nvPr/>
        </p:nvSpPr>
        <p:spPr>
          <a:xfrm>
            <a:off x="589900" y="4522525"/>
            <a:ext cx="444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Original </a:t>
            </a:r>
            <a:r>
              <a:rPr lang="en-GB" sz="1200">
                <a:latin typeface="Lato"/>
                <a:ea typeface="Lato"/>
                <a:cs typeface="Lato"/>
                <a:sym typeface="Lato"/>
              </a:rPr>
              <a:t>Distribution by Price</a:t>
            </a:r>
            <a:endParaRPr sz="12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